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4637410-CDB1-47C7-8A84-07E6D484A6F4}" type="datetimeFigureOut">
              <a:rPr lang="ru-RU" smtClean="0"/>
              <a:t>10.10.2020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2DA4A9E-D5EC-48F9-BA69-13EBE1D9A9DF}" type="slidenum">
              <a:rPr lang="ru-RU" smtClean="0"/>
              <a:t>‹#›</a:t>
            </a:fld>
            <a:endParaRPr lang="ru-RU"/>
          </a:p>
        </p:txBody>
      </p:sp>
    </p:spTree>
    <p:extLst>
      <p:ext uri="{BB962C8B-B14F-4D97-AF65-F5344CB8AC3E}">
        <p14:creationId xmlns:p14="http://schemas.microsoft.com/office/powerpoint/2010/main" val="3518070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4637410-CDB1-47C7-8A84-07E6D484A6F4}" type="datetimeFigureOut">
              <a:rPr lang="ru-RU" smtClean="0"/>
              <a:t>10.10.2020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2DA4A9E-D5EC-48F9-BA69-13EBE1D9A9DF}" type="slidenum">
              <a:rPr lang="ru-RU" smtClean="0"/>
              <a:t>‹#›</a:t>
            </a:fld>
            <a:endParaRPr lang="ru-RU"/>
          </a:p>
        </p:txBody>
      </p:sp>
    </p:spTree>
    <p:extLst>
      <p:ext uri="{BB962C8B-B14F-4D97-AF65-F5344CB8AC3E}">
        <p14:creationId xmlns:p14="http://schemas.microsoft.com/office/powerpoint/2010/main" val="2091442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94637410-CDB1-47C7-8A84-07E6D484A6F4}" type="datetimeFigureOut">
              <a:rPr lang="ru-RU" smtClean="0"/>
              <a:t>10.10.2020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2DA4A9E-D5EC-48F9-BA69-13EBE1D9A9DF}" type="slidenum">
              <a:rPr lang="ru-RU" smtClean="0"/>
              <a:t>‹#›</a:t>
            </a:fld>
            <a:endParaRPr lang="ru-RU"/>
          </a:p>
        </p:txBody>
      </p:sp>
    </p:spTree>
    <p:extLst>
      <p:ext uri="{BB962C8B-B14F-4D97-AF65-F5344CB8AC3E}">
        <p14:creationId xmlns:p14="http://schemas.microsoft.com/office/powerpoint/2010/main" val="976276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94637410-CDB1-47C7-8A84-07E6D484A6F4}" type="datetimeFigureOut">
              <a:rPr lang="ru-RU" smtClean="0"/>
              <a:t>10.10.2020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2DA4A9E-D5EC-48F9-BA69-13EBE1D9A9DF}"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4012839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4637410-CDB1-47C7-8A84-07E6D484A6F4}" type="datetimeFigureOut">
              <a:rPr lang="ru-RU" smtClean="0"/>
              <a:t>10.10.2020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2DA4A9E-D5EC-48F9-BA69-13EBE1D9A9DF}" type="slidenum">
              <a:rPr lang="ru-RU" smtClean="0"/>
              <a:t>‹#›</a:t>
            </a:fld>
            <a:endParaRPr lang="ru-RU"/>
          </a:p>
        </p:txBody>
      </p:sp>
    </p:spTree>
    <p:extLst>
      <p:ext uri="{BB962C8B-B14F-4D97-AF65-F5344CB8AC3E}">
        <p14:creationId xmlns:p14="http://schemas.microsoft.com/office/powerpoint/2010/main" val="22873225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4637410-CDB1-47C7-8A84-07E6D484A6F4}" type="datetimeFigureOut">
              <a:rPr lang="ru-RU" smtClean="0"/>
              <a:t>10.10.2020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2DA4A9E-D5EC-48F9-BA69-13EBE1D9A9DF}" type="slidenum">
              <a:rPr lang="ru-RU" smtClean="0"/>
              <a:t>‹#›</a:t>
            </a:fld>
            <a:endParaRPr lang="ru-RU"/>
          </a:p>
        </p:txBody>
      </p:sp>
    </p:spTree>
    <p:extLst>
      <p:ext uri="{BB962C8B-B14F-4D97-AF65-F5344CB8AC3E}">
        <p14:creationId xmlns:p14="http://schemas.microsoft.com/office/powerpoint/2010/main" val="34068471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4637410-CDB1-47C7-8A84-07E6D484A6F4}" type="datetimeFigureOut">
              <a:rPr lang="ru-RU" smtClean="0"/>
              <a:t>10.10.2020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2DA4A9E-D5EC-48F9-BA69-13EBE1D9A9DF}" type="slidenum">
              <a:rPr lang="ru-RU" smtClean="0"/>
              <a:t>‹#›</a:t>
            </a:fld>
            <a:endParaRPr lang="ru-RU"/>
          </a:p>
        </p:txBody>
      </p:sp>
    </p:spTree>
    <p:extLst>
      <p:ext uri="{BB962C8B-B14F-4D97-AF65-F5344CB8AC3E}">
        <p14:creationId xmlns:p14="http://schemas.microsoft.com/office/powerpoint/2010/main" val="9025201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4637410-CDB1-47C7-8A84-07E6D484A6F4}" type="datetimeFigureOut">
              <a:rPr lang="ru-RU" smtClean="0"/>
              <a:t>10.10.2020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2DA4A9E-D5EC-48F9-BA69-13EBE1D9A9DF}" type="slidenum">
              <a:rPr lang="ru-RU" smtClean="0"/>
              <a:t>‹#›</a:t>
            </a:fld>
            <a:endParaRPr lang="ru-RU"/>
          </a:p>
        </p:txBody>
      </p:sp>
    </p:spTree>
    <p:extLst>
      <p:ext uri="{BB962C8B-B14F-4D97-AF65-F5344CB8AC3E}">
        <p14:creationId xmlns:p14="http://schemas.microsoft.com/office/powerpoint/2010/main" val="12067318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4637410-CDB1-47C7-8A84-07E6D484A6F4}" type="datetimeFigureOut">
              <a:rPr lang="ru-RU" smtClean="0"/>
              <a:t>10.10.2020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2DA4A9E-D5EC-48F9-BA69-13EBE1D9A9DF}" type="slidenum">
              <a:rPr lang="ru-RU" smtClean="0"/>
              <a:t>‹#›</a:t>
            </a:fld>
            <a:endParaRPr lang="ru-RU"/>
          </a:p>
        </p:txBody>
      </p:sp>
    </p:spTree>
    <p:extLst>
      <p:ext uri="{BB962C8B-B14F-4D97-AF65-F5344CB8AC3E}">
        <p14:creationId xmlns:p14="http://schemas.microsoft.com/office/powerpoint/2010/main" val="1546611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94637410-CDB1-47C7-8A84-07E6D484A6F4}" type="datetimeFigureOut">
              <a:rPr lang="ru-RU" smtClean="0"/>
              <a:t>10.10.2020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2DA4A9E-D5EC-48F9-BA69-13EBE1D9A9DF}" type="slidenum">
              <a:rPr lang="ru-RU" smtClean="0"/>
              <a:t>‹#›</a:t>
            </a:fld>
            <a:endParaRPr lang="ru-RU"/>
          </a:p>
        </p:txBody>
      </p:sp>
    </p:spTree>
    <p:extLst>
      <p:ext uri="{BB962C8B-B14F-4D97-AF65-F5344CB8AC3E}">
        <p14:creationId xmlns:p14="http://schemas.microsoft.com/office/powerpoint/2010/main" val="3945803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4637410-CDB1-47C7-8A84-07E6D484A6F4}" type="datetimeFigureOut">
              <a:rPr lang="ru-RU" smtClean="0"/>
              <a:t>10.10.2020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2DA4A9E-D5EC-48F9-BA69-13EBE1D9A9DF}" type="slidenum">
              <a:rPr lang="ru-RU" smtClean="0"/>
              <a:t>‹#›</a:t>
            </a:fld>
            <a:endParaRPr lang="ru-RU"/>
          </a:p>
        </p:txBody>
      </p:sp>
    </p:spTree>
    <p:extLst>
      <p:ext uri="{BB962C8B-B14F-4D97-AF65-F5344CB8AC3E}">
        <p14:creationId xmlns:p14="http://schemas.microsoft.com/office/powerpoint/2010/main" val="3092577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4637410-CDB1-47C7-8A84-07E6D484A6F4}" type="datetimeFigureOut">
              <a:rPr lang="ru-RU" smtClean="0"/>
              <a:t>10.10.2020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2DA4A9E-D5EC-48F9-BA69-13EBE1D9A9DF}" type="slidenum">
              <a:rPr lang="ru-RU" smtClean="0"/>
              <a:t>‹#›</a:t>
            </a:fld>
            <a:endParaRPr lang="ru-RU"/>
          </a:p>
        </p:txBody>
      </p:sp>
    </p:spTree>
    <p:extLst>
      <p:ext uri="{BB962C8B-B14F-4D97-AF65-F5344CB8AC3E}">
        <p14:creationId xmlns:p14="http://schemas.microsoft.com/office/powerpoint/2010/main" val="3722543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4637410-CDB1-47C7-8A84-07E6D484A6F4}" type="datetimeFigureOut">
              <a:rPr lang="ru-RU" smtClean="0"/>
              <a:t>10.10.2020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2DA4A9E-D5EC-48F9-BA69-13EBE1D9A9DF}" type="slidenum">
              <a:rPr lang="ru-RU" smtClean="0"/>
              <a:t>‹#›</a:t>
            </a:fld>
            <a:endParaRPr lang="ru-RU"/>
          </a:p>
        </p:txBody>
      </p:sp>
    </p:spTree>
    <p:extLst>
      <p:ext uri="{BB962C8B-B14F-4D97-AF65-F5344CB8AC3E}">
        <p14:creationId xmlns:p14="http://schemas.microsoft.com/office/powerpoint/2010/main" val="1170814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94637410-CDB1-47C7-8A84-07E6D484A6F4}" type="datetimeFigureOut">
              <a:rPr lang="ru-RU" smtClean="0"/>
              <a:t>10.10.2020</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62DA4A9E-D5EC-48F9-BA69-13EBE1D9A9DF}" type="slidenum">
              <a:rPr lang="ru-RU" smtClean="0"/>
              <a:t>‹#›</a:t>
            </a:fld>
            <a:endParaRPr lang="ru-RU"/>
          </a:p>
        </p:txBody>
      </p:sp>
    </p:spTree>
    <p:extLst>
      <p:ext uri="{BB962C8B-B14F-4D97-AF65-F5344CB8AC3E}">
        <p14:creationId xmlns:p14="http://schemas.microsoft.com/office/powerpoint/2010/main" val="1117662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4637410-CDB1-47C7-8A84-07E6D484A6F4}" type="datetimeFigureOut">
              <a:rPr lang="ru-RU" smtClean="0"/>
              <a:t>10.10.2020</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62DA4A9E-D5EC-48F9-BA69-13EBE1D9A9DF}" type="slidenum">
              <a:rPr lang="ru-RU" smtClean="0"/>
              <a:t>‹#›</a:t>
            </a:fld>
            <a:endParaRPr lang="ru-RU"/>
          </a:p>
        </p:txBody>
      </p:sp>
    </p:spTree>
    <p:extLst>
      <p:ext uri="{BB962C8B-B14F-4D97-AF65-F5344CB8AC3E}">
        <p14:creationId xmlns:p14="http://schemas.microsoft.com/office/powerpoint/2010/main" val="3237360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94637410-CDB1-47C7-8A84-07E6D484A6F4}" type="datetimeFigureOut">
              <a:rPr lang="ru-RU" smtClean="0"/>
              <a:t>10.10.2020</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62DA4A9E-D5EC-48F9-BA69-13EBE1D9A9DF}" type="slidenum">
              <a:rPr lang="ru-RU" smtClean="0"/>
              <a:t>‹#›</a:t>
            </a:fld>
            <a:endParaRPr lang="ru-RU"/>
          </a:p>
        </p:txBody>
      </p:sp>
    </p:spTree>
    <p:extLst>
      <p:ext uri="{BB962C8B-B14F-4D97-AF65-F5344CB8AC3E}">
        <p14:creationId xmlns:p14="http://schemas.microsoft.com/office/powerpoint/2010/main" val="1567520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4637410-CDB1-47C7-8A84-07E6D484A6F4}" type="datetimeFigureOut">
              <a:rPr lang="ru-RU" smtClean="0"/>
              <a:t>10.10.2020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2DA4A9E-D5EC-48F9-BA69-13EBE1D9A9DF}" type="slidenum">
              <a:rPr lang="ru-RU" smtClean="0"/>
              <a:t>‹#›</a:t>
            </a:fld>
            <a:endParaRPr lang="ru-RU"/>
          </a:p>
        </p:txBody>
      </p:sp>
    </p:spTree>
    <p:extLst>
      <p:ext uri="{BB962C8B-B14F-4D97-AF65-F5344CB8AC3E}">
        <p14:creationId xmlns:p14="http://schemas.microsoft.com/office/powerpoint/2010/main" val="2116205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4637410-CDB1-47C7-8A84-07E6D484A6F4}" type="datetimeFigureOut">
              <a:rPr lang="ru-RU" smtClean="0"/>
              <a:t>10.10.2020</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2DA4A9E-D5EC-48F9-BA69-13EBE1D9A9DF}" type="slidenum">
              <a:rPr lang="ru-RU" smtClean="0"/>
              <a:t>‹#›</a:t>
            </a:fld>
            <a:endParaRPr lang="ru-RU"/>
          </a:p>
        </p:txBody>
      </p:sp>
    </p:spTree>
    <p:extLst>
      <p:ext uri="{BB962C8B-B14F-4D97-AF65-F5344CB8AC3E}">
        <p14:creationId xmlns:p14="http://schemas.microsoft.com/office/powerpoint/2010/main" val="387773101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online.zakon.kz/Document/?doc_id=31506129#sub_id=700" TargetMode="External"/><Relationship Id="rId2" Type="http://schemas.openxmlformats.org/officeDocument/2006/relationships/hyperlink" Target="https://online.zakon.kz/Document/?doc_id=1016381" TargetMode="External"/><Relationship Id="rId1" Type="http://schemas.openxmlformats.org/officeDocument/2006/relationships/slideLayout" Target="../slideLayouts/slideLayout2.xml"/><Relationship Id="rId6" Type="http://schemas.openxmlformats.org/officeDocument/2006/relationships/hyperlink" Target="https://online.zakon.kz/Document/?doc_id=1004071#sub_id=130000" TargetMode="External"/><Relationship Id="rId5" Type="http://schemas.openxmlformats.org/officeDocument/2006/relationships/hyperlink" Target="https://online.zakon.kz/Document/?doc_id=1004071#sub_id=730000" TargetMode="External"/><Relationship Id="rId4" Type="http://schemas.openxmlformats.org/officeDocument/2006/relationships/hyperlink" Target="https://online.zakon.kz/Document/?doc_id=1004071"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081454" y="694592"/>
            <a:ext cx="10515600" cy="5310554"/>
          </a:xfrm>
        </p:spPr>
        <p:txBody>
          <a:bodyPr/>
          <a:lstStyle/>
          <a:p>
            <a:r>
              <a:rPr lang="en-US" dirty="0" smtClean="0"/>
              <a:t>Issues of ensuring the international legal obligations of the Republic of Kazakhstan in the field of subsurface use</a:t>
            </a:r>
            <a:endParaRPr lang="kk-KZ" dirty="0" smtClean="0"/>
          </a:p>
          <a:p>
            <a:r>
              <a:rPr lang="en-US" dirty="0" smtClean="0"/>
              <a:t>Issues of improving legislation regulating relations in the field of subsurface use: problems and prospects</a:t>
            </a:r>
            <a:endParaRPr lang="kk-KZ" dirty="0" smtClean="0"/>
          </a:p>
          <a:p>
            <a:endParaRPr lang="kk-KZ" dirty="0"/>
          </a:p>
          <a:p>
            <a:r>
              <a:rPr lang="en-US" dirty="0" smtClean="0"/>
              <a:t>http://aequitas.kz/upload/files/%D0%9C%D0%B5%D0%B6%D0%B4%D1%83%D0%BD%D0%B0%D1%80%D0%BE%D0%B4%D0%BD%D1%8B%D0%B5%20%D0%BE%D0%B1%D1%8F%D0%B7%D0%B0%D1%82%D0%B5%D0%BB%D1%8C%D1%81%D1%82%D0%B2%D0%B0%20%D0%A0%D0%9A%20%D0%B2%20%D1%81%D1%84%D0%B5%D1%80%D0%B5%20%D1%8D%D0%BA%D0%BE%D0%BB%D0%BE%D0%B3%D0%B8%D0%B8.pdf</a:t>
            </a:r>
            <a:endParaRPr lang="ru-RU" dirty="0"/>
          </a:p>
        </p:txBody>
      </p:sp>
    </p:spTree>
    <p:extLst>
      <p:ext uri="{BB962C8B-B14F-4D97-AF65-F5344CB8AC3E}">
        <p14:creationId xmlns:p14="http://schemas.microsoft.com/office/powerpoint/2010/main" val="425224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298938"/>
            <a:ext cx="10256350" cy="5949461"/>
          </a:xfrm>
        </p:spPr>
        <p:txBody>
          <a:bodyPr>
            <a:normAutofit/>
          </a:bodyPr>
          <a:lstStyle/>
          <a:p>
            <a:pPr algn="just"/>
            <a:endParaRPr lang="kk-KZ" dirty="0" smtClean="0"/>
          </a:p>
          <a:p>
            <a:pPr algn="just"/>
            <a:endParaRPr lang="kk-KZ" dirty="0"/>
          </a:p>
          <a:p>
            <a:pPr algn="just"/>
            <a:r>
              <a:rPr lang="en-US" dirty="0" smtClean="0"/>
              <a:t>For </a:t>
            </a:r>
            <a:r>
              <a:rPr lang="en-US" dirty="0"/>
              <a:t>a legal analysis of this problem, reference should be made to article 11 of the energy Charter Treaty, under which Kazakhstan has committed itself, subject to compliance with its laws and regulations, to consider in Good faith requests from investors for permission to enter the country of key personnel hired by it and to stay in the country for the purpose of conducting activities related to the implementation and management of investments, including the provision of Advisory and basic technical services. The Republic of Kazakhstan has also undertaken to allow investors of the other Contracting Party who have investments in its territory to hire any employee of the key personnel category at the investor's discretion, regardless of nationality and citizenship, provided that such employee has received a permit to enter, stay and work on its territory and that this work meets the conditions and time restrictions set out in the permit issued to such employee.</a:t>
            </a:r>
            <a:endParaRPr lang="ru-RU" dirty="0"/>
          </a:p>
        </p:txBody>
      </p:sp>
    </p:spTree>
    <p:extLst>
      <p:ext uri="{BB962C8B-B14F-4D97-AF65-F5344CB8AC3E}">
        <p14:creationId xmlns:p14="http://schemas.microsoft.com/office/powerpoint/2010/main" val="1702555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360486"/>
            <a:ext cx="10528911" cy="5887914"/>
          </a:xfrm>
        </p:spPr>
        <p:txBody>
          <a:bodyPr/>
          <a:lstStyle/>
          <a:p>
            <a:r>
              <a:rPr lang="en-US" dirty="0"/>
              <a:t>If we analyze this provision of the international agreement, we can identify several key points that reflect the essence of the country's obligations and the conditions under which it is possible to use foreign labor, in particular in the field of subsurface use</a:t>
            </a:r>
            <a:r>
              <a:rPr lang="en-US" dirty="0" smtClean="0"/>
              <a:t>:</a:t>
            </a:r>
            <a:endParaRPr lang="kk-KZ" dirty="0" smtClean="0"/>
          </a:p>
          <a:p>
            <a:r>
              <a:rPr lang="en-US" dirty="0" smtClean="0"/>
              <a:t>first</a:t>
            </a:r>
            <a:r>
              <a:rPr lang="en-US" dirty="0"/>
              <a:t>, Kazakhstan has obligations only to investors from countries that have signed and ratified the Energy Charter Agreement</a:t>
            </a:r>
            <a:r>
              <a:rPr lang="en-US" dirty="0" smtClean="0"/>
              <a:t>;</a:t>
            </a:r>
            <a:endParaRPr lang="kk-KZ" dirty="0" smtClean="0"/>
          </a:p>
          <a:p>
            <a:r>
              <a:rPr lang="en-US" dirty="0" smtClean="0"/>
              <a:t>secondly</a:t>
            </a:r>
            <a:r>
              <a:rPr lang="en-US" dirty="0"/>
              <a:t>, Kazakhstan is fulfilling its obligations only subject to the investors requirements of laws and other regulatory legal acts of the Republic of Kazakhstan concerning the entry, stay and work of natural persons</a:t>
            </a:r>
            <a:r>
              <a:rPr lang="en-US" dirty="0" smtClean="0"/>
              <a:t>;</a:t>
            </a:r>
            <a:endParaRPr lang="kk-KZ" dirty="0" smtClean="0"/>
          </a:p>
          <a:p>
            <a:r>
              <a:rPr lang="en-US" dirty="0" smtClean="0"/>
              <a:t>thirdly</a:t>
            </a:r>
            <a:r>
              <a:rPr lang="en-US" dirty="0"/>
              <a:t>, permission to enter the country for employment is granted only to persons falling under the category of "key personnel" and only for the purposes of ownership, use and disposition of investments</a:t>
            </a:r>
            <a:r>
              <a:rPr lang="en-US" dirty="0" smtClean="0"/>
              <a:t>;</a:t>
            </a:r>
            <a:endParaRPr lang="kk-KZ" dirty="0" smtClean="0"/>
          </a:p>
          <a:p>
            <a:r>
              <a:rPr lang="en-US" dirty="0" smtClean="0"/>
              <a:t>fourth</a:t>
            </a:r>
            <a:r>
              <a:rPr lang="en-US" dirty="0"/>
              <a:t>, the investor has the right, at its discretion, to hire any employee from among the "key personnel", if this employee has a permit to enter the country where there are conditions for his employment</a:t>
            </a:r>
            <a:endParaRPr lang="ru-RU" dirty="0"/>
          </a:p>
        </p:txBody>
      </p:sp>
    </p:spTree>
    <p:extLst>
      <p:ext uri="{BB962C8B-B14F-4D97-AF65-F5344CB8AC3E}">
        <p14:creationId xmlns:p14="http://schemas.microsoft.com/office/powerpoint/2010/main" val="3924030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457200"/>
            <a:ext cx="10968526" cy="5791199"/>
          </a:xfrm>
        </p:spPr>
        <p:txBody>
          <a:bodyPr>
            <a:normAutofit fontScale="92500" lnSpcReduction="10000"/>
          </a:bodyPr>
          <a:lstStyle/>
          <a:p>
            <a:pPr algn="just"/>
            <a:r>
              <a:rPr lang="en-US" dirty="0"/>
              <a:t>Speaking about the obligations of the Republic of Kazakhstan arising from the provisions of the Energy Charter Treaty, it is necessary to mention the rights of Kazakhstan enshrined in this international legal act. Thus, article 18 of the Treaty States</a:t>
            </a:r>
            <a:r>
              <a:rPr lang="en-US" dirty="0" smtClean="0"/>
              <a:t>:</a:t>
            </a:r>
            <a:endParaRPr lang="kk-KZ" dirty="0" smtClean="0"/>
          </a:p>
          <a:p>
            <a:pPr algn="just"/>
            <a:r>
              <a:rPr lang="en-US" dirty="0" smtClean="0"/>
              <a:t>1</a:t>
            </a:r>
            <a:r>
              <a:rPr lang="en-US" dirty="0"/>
              <a:t>) the Contracting Parties recognize the state sovereignty and sovereign rights of the Republic of Kazakhstan in relation to energy resources, which must be implemented in accordance with the norms of international law and in compliance with them</a:t>
            </a:r>
            <a:r>
              <a:rPr lang="en-US" dirty="0" smtClean="0"/>
              <a:t>;</a:t>
            </a:r>
            <a:endParaRPr lang="kk-KZ" dirty="0" smtClean="0"/>
          </a:p>
          <a:p>
            <a:pPr algn="just"/>
            <a:r>
              <a:rPr lang="en-US" dirty="0" smtClean="0"/>
              <a:t>2</a:t>
            </a:r>
            <a:r>
              <a:rPr lang="en-US" dirty="0"/>
              <a:t>) the Energy Charter Treaty in no way affects the norms of the Contracting Parties (i.e. the norms of national legislation), including the Republic of Kazakhstan, regulating the system of ownership of energy resources</a:t>
            </a:r>
            <a:r>
              <a:rPr lang="en-US" dirty="0" smtClean="0"/>
              <a:t>;</a:t>
            </a:r>
            <a:endParaRPr lang="kk-KZ" dirty="0" smtClean="0"/>
          </a:p>
          <a:p>
            <a:pPr algn="just"/>
            <a:r>
              <a:rPr lang="en-US" dirty="0" smtClean="0"/>
              <a:t>3</a:t>
            </a:r>
            <a:r>
              <a:rPr lang="en-US" dirty="0"/>
              <a:t>) the Republic of Kazakhstan, like any Contracting Party, has the right to independently decide which geographical areas within its territory will be allocated for the exploration and development of energy resources, the issues of optimizing their production, as well as the pace at which they can be developed or otherwise exploited</a:t>
            </a:r>
            <a:r>
              <a:rPr lang="en-US" dirty="0" smtClean="0"/>
              <a:t>;</a:t>
            </a:r>
            <a:endParaRPr lang="kk-KZ" dirty="0" smtClean="0"/>
          </a:p>
          <a:p>
            <a:pPr algn="just"/>
            <a:r>
              <a:rPr lang="en-US" dirty="0" smtClean="0"/>
              <a:t>4</a:t>
            </a:r>
            <a:r>
              <a:rPr lang="en-US" dirty="0"/>
              <a:t>) the Republic of Kazakhstan, as well as any other Contracting Party, has the right to establish and dispose of any taxes, royalties, and other financial payments due to exploration, development, and development within its territory;5) the Republic of Kazakhstan, like any other Contracting Party, has the right to participate in the exploration and exploitation of mineral resources through, inter alia, direct participation of the government of the country or through state-owned enterprises.</a:t>
            </a:r>
            <a:endParaRPr lang="ru-RU" dirty="0"/>
          </a:p>
        </p:txBody>
      </p:sp>
    </p:spTree>
    <p:extLst>
      <p:ext uri="{BB962C8B-B14F-4D97-AF65-F5344CB8AC3E}">
        <p14:creationId xmlns:p14="http://schemas.microsoft.com/office/powerpoint/2010/main" val="560216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254977"/>
            <a:ext cx="10027750" cy="5993423"/>
          </a:xfrm>
        </p:spPr>
        <p:txBody>
          <a:bodyPr>
            <a:normAutofit/>
          </a:bodyPr>
          <a:lstStyle/>
          <a:p>
            <a:pPr algn="just"/>
            <a:endParaRPr lang="kk-KZ" dirty="0" smtClean="0">
              <a:latin typeface="Times New Roman" panose="02020603050405020304" pitchFamily="18" charset="0"/>
              <a:cs typeface="Times New Roman" panose="02020603050405020304" pitchFamily="18" charset="0"/>
            </a:endParaRPr>
          </a:p>
          <a:p>
            <a:pPr algn="just"/>
            <a:endParaRPr lang="kk-KZ" dirty="0">
              <a:latin typeface="Times New Roman" panose="02020603050405020304" pitchFamily="18" charset="0"/>
              <a:cs typeface="Times New Roman" panose="02020603050405020304" pitchFamily="18" charset="0"/>
            </a:endParaRPr>
          </a:p>
          <a:p>
            <a:pPr algn="just"/>
            <a:endParaRPr lang="kk-KZ"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One </a:t>
            </a:r>
            <a:r>
              <a:rPr lang="en-US" dirty="0">
                <a:latin typeface="Times New Roman" panose="02020603050405020304" pitchFamily="18" charset="0"/>
                <a:cs typeface="Times New Roman" panose="02020603050405020304" pitchFamily="18" charset="0"/>
              </a:rPr>
              <a:t>of the key international documents is the mountain Charter, adopted on March 27, 1997 by the CIS countries on the Basis of a special Agreement. The main goal of cooperation between the CIS countries within the framework of the Mining Charter is mutual assistance and coordination of joint actions in the field of exploration, use and protection of mineral resources in the following areas: step-by-step approximation and harmonization of legislative and other regulatory acts in the field of exploration, use and protection of mineral resources; improvement of the legal framework for economic cooperation in the context of the formation and development of market relations; implementation on a mutually acceptable basis for geological study of subsoil and reproduction of mineral resource base, to ensure growth of efficiency of production, transport and use of minerals and by-products while raising the level of safety and to minimize problems of environmental pollution; to develop and propose new mechanisms of effective cooperation of public authorities and management, as well as business entities</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5723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2032" y="202223"/>
            <a:ext cx="11473960" cy="6462345"/>
          </a:xfrm>
        </p:spPr>
        <p:txBody>
          <a:bodyPr>
            <a:normAutofit fontScale="92500" lnSpcReduction="20000"/>
          </a:bodyPr>
          <a:lstStyle/>
          <a:p>
            <a:r>
              <a:rPr lang="en-US" dirty="0"/>
              <a:t>To achieve these goals, the parties participating in the Mining Charter, including the Republic of Kazakhstan, have assumed certain obligations, including</a:t>
            </a:r>
            <a:r>
              <a:rPr lang="en-US" dirty="0" smtClean="0"/>
              <a:t>:</a:t>
            </a:r>
            <a:endParaRPr lang="kk-KZ" dirty="0" smtClean="0"/>
          </a:p>
          <a:p>
            <a:r>
              <a:rPr lang="en-US" dirty="0" smtClean="0"/>
              <a:t>1</a:t>
            </a:r>
            <a:r>
              <a:rPr lang="en-US" dirty="0"/>
              <a:t>) to restore cooperative relations of economic entities of the Parties;2) to ensure access to mineral resources, their exploration and development in accordance with the national legislation of the Parties</a:t>
            </a:r>
            <a:r>
              <a:rPr lang="en-US" dirty="0" smtClean="0"/>
              <a:t>;</a:t>
            </a:r>
            <a:endParaRPr lang="kk-KZ" dirty="0" smtClean="0"/>
          </a:p>
          <a:p>
            <a:r>
              <a:rPr lang="en-US" dirty="0" smtClean="0"/>
              <a:t>3</a:t>
            </a:r>
            <a:r>
              <a:rPr lang="en-US" dirty="0"/>
              <a:t>) to develop and implement joint programs of work in the field of geological exploration, reproduction and qualitative improvement of the mineral resource base</a:t>
            </a:r>
            <a:r>
              <a:rPr lang="en-US" dirty="0" smtClean="0"/>
              <a:t>;</a:t>
            </a:r>
            <a:endParaRPr lang="kk-KZ" dirty="0" smtClean="0"/>
          </a:p>
          <a:p>
            <a:r>
              <a:rPr lang="en-US" dirty="0" smtClean="0"/>
              <a:t>4</a:t>
            </a:r>
            <a:r>
              <a:rPr lang="en-US" dirty="0"/>
              <a:t>) to harmonize the policy of development and placement of mining enterprises</a:t>
            </a:r>
            <a:r>
              <a:rPr lang="en-US" dirty="0" smtClean="0"/>
              <a:t>;</a:t>
            </a:r>
            <a:endParaRPr lang="kk-KZ" dirty="0" smtClean="0"/>
          </a:p>
          <a:p>
            <a:r>
              <a:rPr lang="en-US" dirty="0" smtClean="0"/>
              <a:t>5</a:t>
            </a:r>
            <a:r>
              <a:rPr lang="en-US" dirty="0"/>
              <a:t>) implementation of measures for the development of mining infrastructure</a:t>
            </a:r>
            <a:r>
              <a:rPr lang="en-US" dirty="0" smtClean="0"/>
              <a:t>;</a:t>
            </a:r>
            <a:endParaRPr lang="kk-KZ" dirty="0" smtClean="0"/>
          </a:p>
          <a:p>
            <a:r>
              <a:rPr lang="en-US" dirty="0" smtClean="0"/>
              <a:t>6</a:t>
            </a:r>
            <a:r>
              <a:rPr lang="en-US" dirty="0"/>
              <a:t>) to facilitate access to transport infrastructures for the purpose of international transit of the flow of mineral resources, as well as products of their processing</a:t>
            </a:r>
            <a:r>
              <a:rPr lang="en-US" dirty="0" smtClean="0"/>
              <a:t>;</a:t>
            </a:r>
            <a:endParaRPr lang="kk-KZ" dirty="0" smtClean="0"/>
          </a:p>
          <a:p>
            <a:r>
              <a:rPr lang="en-US" dirty="0" smtClean="0"/>
              <a:t>7</a:t>
            </a:r>
            <a:r>
              <a:rPr lang="en-US" dirty="0"/>
              <a:t>) to facilitate access on commercial terms to new technologies used in the field of exploration, production, processing and use of mineral resources</a:t>
            </a:r>
            <a:r>
              <a:rPr lang="en-US" dirty="0" smtClean="0"/>
              <a:t>;</a:t>
            </a:r>
            <a:endParaRPr lang="kk-KZ" dirty="0" smtClean="0"/>
          </a:p>
          <a:p>
            <a:r>
              <a:rPr lang="en-US" dirty="0" smtClean="0"/>
              <a:t>8</a:t>
            </a:r>
            <a:r>
              <a:rPr lang="en-US" dirty="0"/>
              <a:t>) to create conditions that ensure the rational and integrated use of mineral reserves</a:t>
            </a:r>
            <a:r>
              <a:rPr lang="en-US" dirty="0" smtClean="0"/>
              <a:t>;</a:t>
            </a:r>
            <a:endParaRPr lang="kk-KZ" dirty="0" smtClean="0"/>
          </a:p>
          <a:p>
            <a:r>
              <a:rPr lang="en-US" dirty="0"/>
              <a:t>9) to assist in the implementation of measures aimed at the development and introduction of resource-saving technologies and productions</a:t>
            </a:r>
            <a:r>
              <a:rPr lang="en-US" dirty="0" smtClean="0"/>
              <a:t>;</a:t>
            </a:r>
            <a:endParaRPr lang="kk-KZ" dirty="0" smtClean="0"/>
          </a:p>
          <a:p>
            <a:r>
              <a:rPr lang="kk-KZ" dirty="0" smtClean="0"/>
              <a:t>1</a:t>
            </a:r>
            <a:r>
              <a:rPr lang="en-US" dirty="0" smtClean="0"/>
              <a:t>0</a:t>
            </a:r>
            <a:r>
              <a:rPr lang="en-US" dirty="0"/>
              <a:t>) to assist in attracting investment in the mining and industrial complexes of the Parties</a:t>
            </a:r>
            <a:r>
              <a:rPr lang="en-US" dirty="0" smtClean="0"/>
              <a:t>;</a:t>
            </a:r>
            <a:endParaRPr lang="kk-KZ" dirty="0" smtClean="0"/>
          </a:p>
          <a:p>
            <a:r>
              <a:rPr lang="en-US" dirty="0" smtClean="0"/>
              <a:t>11</a:t>
            </a:r>
            <a:r>
              <a:rPr lang="en-US" dirty="0"/>
              <a:t>) to coordinate the measures of the improvement and harmonization of normative-methodical documents regulating exploration, classification of mineral reserves and other geological information; </a:t>
            </a:r>
            <a:r>
              <a:rPr lang="en-US" dirty="0" err="1"/>
              <a:t>etc</a:t>
            </a:r>
            <a:endParaRPr lang="ru-RU" dirty="0"/>
          </a:p>
        </p:txBody>
      </p:sp>
    </p:spTree>
    <p:extLst>
      <p:ext uri="{BB962C8B-B14F-4D97-AF65-F5344CB8AC3E}">
        <p14:creationId xmlns:p14="http://schemas.microsoft.com/office/powerpoint/2010/main" val="40349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83577" y="457200"/>
            <a:ext cx="11403623" cy="6093069"/>
          </a:xfrm>
        </p:spPr>
        <p:txBody>
          <a:bodyPr>
            <a:normAutofit fontScale="92500" lnSpcReduction="20000"/>
          </a:bodyPr>
          <a:lstStyle/>
          <a:p>
            <a:pPr algn="just" fontAlgn="base"/>
            <a:r>
              <a:rPr lang="en-US" dirty="0"/>
              <a:t>We have to admit that the provisions of the Mining Charter remained only a Declaration for many reasons, and they did not help to unite the efforts of the CIS countries to develop mineral resources, attract new technologies, and develop a mutually acceptable foreign policy aimed at their coordinated participation in international economic relations</a:t>
            </a:r>
            <a:r>
              <a:rPr lang="en-US" dirty="0" smtClean="0"/>
              <a:t>.</a:t>
            </a:r>
            <a:endParaRPr lang="kk-KZ" dirty="0" smtClean="0"/>
          </a:p>
          <a:p>
            <a:pPr algn="just" fontAlgn="base"/>
            <a:r>
              <a:rPr lang="en-US" dirty="0" smtClean="0"/>
              <a:t>First</a:t>
            </a:r>
            <a:r>
              <a:rPr lang="en-US" dirty="0"/>
              <a:t>, a number of former CIS countries (Kazakhstan, Russia, Turkmenistan, and Azerbaijan), which have significant natural resources, economic and intellectual potential, seek to find their own place in the modern world community and play a role in international economic relations. At the same time, their actions, performed without taking into account the interests of other CIS member States, sometimes create prerequisites for conflict situations that run counter to the provisions of the Mountain Charter. These conflicts are mainly due to the difficult and painful search by these States for their own path in the energy market in the context of acute struggle and international competition between the leading industrialized countries for the sphere of influence in regions of the world rich in their natural resources</a:t>
            </a:r>
            <a:r>
              <a:rPr lang="en-US" dirty="0" smtClean="0"/>
              <a:t>.</a:t>
            </a:r>
            <a:endParaRPr lang="kk-KZ" dirty="0" smtClean="0"/>
          </a:p>
          <a:p>
            <a:pPr algn="just" fontAlgn="base"/>
            <a:r>
              <a:rPr lang="en-US" dirty="0" smtClean="0"/>
              <a:t>Second</a:t>
            </a:r>
            <a:r>
              <a:rPr lang="en-US" dirty="0"/>
              <a:t>, almost all CIS countries implement domestic and foreign policy strategies and tactics of economic reforms, focusing on different political and economic models, often guided by the personal preferences of the leaders of these States. Because of this, the new independent States formed as a result of the collapse of the Soviet Union have found themselves in some degree in different systems of political and economic transformation, they use different means and methods of self-assertion in the international arena, which naturally complicates integration trends in the CIS and makes them more problematic</a:t>
            </a:r>
            <a:r>
              <a:rPr lang="en-US" dirty="0" smtClean="0"/>
              <a:t>.</a:t>
            </a:r>
            <a:endParaRPr lang="kk-KZ" dirty="0" smtClean="0"/>
          </a:p>
          <a:p>
            <a:pPr algn="just" fontAlgn="base"/>
            <a:r>
              <a:rPr lang="en-US" dirty="0" smtClean="0"/>
              <a:t>Third</a:t>
            </a:r>
            <a:r>
              <a:rPr lang="en-US" dirty="0"/>
              <a:t>, the positions of a number of CIS countries, especially the Caspian States, are influenced by large multinational corporations that protect their interests in these countries, since they are the main investors in the field of subsurface use and owners of the latest technologies used by them in the development of large mineral deposits.</a:t>
            </a:r>
            <a:endParaRPr lang="ru-RU" dirty="0"/>
          </a:p>
        </p:txBody>
      </p:sp>
    </p:spTree>
    <p:extLst>
      <p:ext uri="{BB962C8B-B14F-4D97-AF65-F5344CB8AC3E}">
        <p14:creationId xmlns:p14="http://schemas.microsoft.com/office/powerpoint/2010/main" val="1071995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5800" y="800100"/>
            <a:ext cx="10480431" cy="5448299"/>
          </a:xfrm>
        </p:spPr>
        <p:txBody>
          <a:bodyPr/>
          <a:lstStyle/>
          <a:p>
            <a:endParaRPr lang="kk-KZ" dirty="0" smtClean="0"/>
          </a:p>
          <a:p>
            <a:endParaRPr lang="kk-KZ" dirty="0"/>
          </a:p>
          <a:p>
            <a:endParaRPr lang="kk-KZ" dirty="0" smtClean="0"/>
          </a:p>
          <a:p>
            <a:r>
              <a:rPr lang="en-US" dirty="0" smtClean="0"/>
              <a:t>Thus</a:t>
            </a:r>
            <a:r>
              <a:rPr lang="en-US" dirty="0"/>
              <a:t>, the Mining Charter, although it fixed the main directions of joint activities of the CIS countries in the field of subsurface use and defined the obligations of these countries to implement its provisions, however, could not ensure the coherence of actions of these countries, since the internal and foreign policies of the States that signed this important international document and specific actions for the development of subsurface resources indicate the lack of integration and mutually agreed relations and actions.</a:t>
            </a:r>
            <a:endParaRPr lang="ru-RU" dirty="0"/>
          </a:p>
        </p:txBody>
      </p:sp>
    </p:spTree>
    <p:extLst>
      <p:ext uri="{BB962C8B-B14F-4D97-AF65-F5344CB8AC3E}">
        <p14:creationId xmlns:p14="http://schemas.microsoft.com/office/powerpoint/2010/main" val="4183630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71500" y="369278"/>
            <a:ext cx="11553092" cy="5879122"/>
          </a:xfrm>
        </p:spPr>
        <p:txBody>
          <a:bodyPr>
            <a:normAutofit/>
          </a:bodyPr>
          <a:lstStyle/>
          <a:p>
            <a:pPr algn="just"/>
            <a:endParaRPr lang="kk-KZ" dirty="0" smtClean="0"/>
          </a:p>
          <a:p>
            <a:pPr algn="just"/>
            <a:endParaRPr lang="kk-KZ" dirty="0"/>
          </a:p>
          <a:p>
            <a:pPr algn="just"/>
            <a:r>
              <a:rPr lang="en-US" dirty="0" smtClean="0"/>
              <a:t>A </a:t>
            </a:r>
            <a:r>
              <a:rPr lang="en-US" dirty="0"/>
              <a:t>logical extension of the intent of the CIS countries on joint activities in the sphere of subsoil use is the conclusion of the "Agreement on cooperation in the field of study, exploration and use of mineral resources" dated March 27, 1997, which was approved and put into effect a special Decree of the Government dated 4 may 2000, No. 655. Aspects of this agreement, as well as the obligations of the Republic of Kazakhstan arising from it, are similar to the norms of the Mining Charter. It should be noted that these two international legal acts were signed by the CIS countries on the same day, but the last act, the Agreement, entered into force in Kazakhstan only on may 4, 2000. In accordance with this act, the Parties to coordinate cooperation in the development of the mineral resource complex committed to create an intergovernmental Council for the exploration, use and protection of mineral resources [136]. Such a Council was created, but the effectiveness of its work is practically reduced to zero, since each country participating in this Agreement objectively conducts a different foreign policy in the field of international cooperation in the field of subsurface use.</a:t>
            </a:r>
            <a:endParaRPr lang="ru-RU" dirty="0"/>
          </a:p>
        </p:txBody>
      </p:sp>
    </p:spTree>
    <p:extLst>
      <p:ext uri="{BB962C8B-B14F-4D97-AF65-F5344CB8AC3E}">
        <p14:creationId xmlns:p14="http://schemas.microsoft.com/office/powerpoint/2010/main" val="2695219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63769" y="369278"/>
            <a:ext cx="11579469" cy="5879122"/>
          </a:xfrm>
        </p:spPr>
        <p:txBody>
          <a:bodyPr>
            <a:normAutofit fontScale="92500" lnSpcReduction="20000"/>
          </a:bodyPr>
          <a:lstStyle/>
          <a:p>
            <a:pPr algn="just" fontAlgn="base"/>
            <a:r>
              <a:rPr lang="en-US" dirty="0"/>
              <a:t>As part of the coverage of the issue of international legal obligations of the Republic of Kazakhstan, it is impossible not to mention a number of other agreements, in particular</a:t>
            </a:r>
            <a:r>
              <a:rPr lang="en-US" dirty="0" smtClean="0"/>
              <a:t>:</a:t>
            </a:r>
            <a:endParaRPr lang="kk-KZ" dirty="0" smtClean="0"/>
          </a:p>
          <a:p>
            <a:pPr algn="just" fontAlgn="base"/>
            <a:r>
              <a:rPr lang="en-US" dirty="0" smtClean="0"/>
              <a:t>1</a:t>
            </a:r>
            <a:r>
              <a:rPr lang="en-US" dirty="0"/>
              <a:t>) the "Agreement between the Republic of Kazakhstan and the Russian Federation on the delimitation of the Northern part of the Caspian sea to implement sovereign rights for subsoil use" [137] and the Protocol to that Agreement dated July 6, 1998, ratified by the RK Law dated 14 November 2002 No. </a:t>
            </a:r>
            <a:r>
              <a:rPr lang="en-US" dirty="0" smtClean="0"/>
              <a:t>356</a:t>
            </a:r>
            <a:endParaRPr lang="kk-KZ" dirty="0" smtClean="0"/>
          </a:p>
          <a:p>
            <a:pPr algn="just" fontAlgn="base"/>
            <a:r>
              <a:rPr lang="en-US" dirty="0" smtClean="0"/>
              <a:t>2</a:t>
            </a:r>
            <a:r>
              <a:rPr lang="en-US" dirty="0"/>
              <a:t>) the "Agreement between the Republic of Kazakhstan and the Azerbaijani Republic on the delimitation of the Caspian seabed between the Republic of Kazakhstan and the Republic of Azerbaijan" dated 29 November 2001 </a:t>
            </a:r>
            <a:r>
              <a:rPr lang="en-US" dirty="0" smtClean="0"/>
              <a:t>and </a:t>
            </a:r>
            <a:r>
              <a:rPr lang="en-US" dirty="0"/>
              <a:t>the Protocol to the said Agreement of February 27, 2003, ratified by the Law dated 2 July 2003 No. </a:t>
            </a:r>
            <a:r>
              <a:rPr lang="en-US" dirty="0" smtClean="0"/>
              <a:t>457</a:t>
            </a:r>
            <a:endParaRPr lang="kk-KZ" dirty="0" smtClean="0"/>
          </a:p>
          <a:p>
            <a:pPr algn="just" fontAlgn="base"/>
            <a:r>
              <a:rPr lang="en-US" dirty="0" smtClean="0"/>
              <a:t>3</a:t>
            </a:r>
            <a:r>
              <a:rPr lang="en-US" dirty="0"/>
              <a:t>) "Agreement between the Republic of Kazakhstan, the Republic of Azerbaijan and the Russian Federation on the junction of the demarcation lines of adjacent sections of the Caspian sea bottom" dated may 14, 2003, ratified By the law of the Republic of Kazakhstan dated December 4, 2003 No. </a:t>
            </a:r>
            <a:r>
              <a:rPr lang="en-US" dirty="0" smtClean="0"/>
              <a:t>501.These </a:t>
            </a:r>
            <a:r>
              <a:rPr lang="en-US" dirty="0"/>
              <a:t>international legal acts were signed by three States of the Caspian region in order to provide legal conditions for the implementation of the sovereign rights of States to the Caspian sea, as well as for the effective, rational and safe development of the resources of the seabed and subsoil. The parties agreed that the bottom of the Caspian sea and the subsoil, while maintaining the common use of the water surface, including ensuring freedom of navigation, agreed fishing standards and environmental protection, are delineated between States along the median line, modified on the basis of the principle of justice and agreement of the parties. At the same time, the parties agreed on the procedure for determining the "middle line" of the Caspian sea bottom.</a:t>
            </a:r>
            <a:endParaRPr lang="ru-RU" dirty="0"/>
          </a:p>
        </p:txBody>
      </p:sp>
    </p:spTree>
    <p:extLst>
      <p:ext uri="{BB962C8B-B14F-4D97-AF65-F5344CB8AC3E}">
        <p14:creationId xmlns:p14="http://schemas.microsoft.com/office/powerpoint/2010/main" val="37697610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342900"/>
            <a:ext cx="10748719" cy="5905499"/>
          </a:xfrm>
        </p:spPr>
        <p:txBody>
          <a:bodyPr>
            <a:normAutofit/>
          </a:bodyPr>
          <a:lstStyle/>
          <a:p>
            <a:pPr algn="just"/>
            <a:endParaRPr lang="kk-KZ" dirty="0" smtClean="0"/>
          </a:p>
          <a:p>
            <a:pPr algn="just"/>
            <a:r>
              <a:rPr lang="en-US" dirty="0" smtClean="0"/>
              <a:t>These </a:t>
            </a:r>
            <a:r>
              <a:rPr lang="en-US" dirty="0"/>
              <a:t>three agreements concluded between Kazakhstan, Azerbaijan and Russia contribute to the exclusion of possible disputes between these countries on the development of mineral resources on the shelf of the Caspian sea. This part of the Caspian sea, adjacent to the territory of these countries, is very attractive from an economic point of view, since large reserves of oil, gas and other minerals have been discovered in this region. As V. A. </a:t>
            </a:r>
            <a:r>
              <a:rPr lang="en-US" dirty="0" err="1"/>
              <a:t>Huseynov</a:t>
            </a:r>
            <a:r>
              <a:rPr lang="en-US" dirty="0"/>
              <a:t> points out, according to the most recent Russian data (an estimate made by LUKOIL), the total resources of the entire Caspian sea area amount to about 16 billion tons of oil equivalent, or 20 billion tons - according to analysts of the Ministry of energy and the Ministry of natural resources of the Russian Federation. The annual level of production on the Caspian shelf may be at least 200 million tons of oil and 100-150 billion cubic meters of gas. But in addition to hydrocarbons from the Caspian sea region is rich in reserves of non-ferrous, rare and precious metals. In particular, Kazakhstan has deposits of uranium, silver, chromium ore, as well as deposits of world-class </a:t>
            </a:r>
            <a:r>
              <a:rPr lang="en-US" dirty="0" err="1"/>
              <a:t>phosphorites</a:t>
            </a:r>
            <a:r>
              <a:rPr lang="en-US" dirty="0"/>
              <a:t>. There are also significant deposits of copper, lead, Nickel, tungsten, potash, and other minerals</a:t>
            </a:r>
            <a:endParaRPr lang="ru-RU" dirty="0"/>
          </a:p>
        </p:txBody>
      </p:sp>
    </p:spTree>
    <p:extLst>
      <p:ext uri="{BB962C8B-B14F-4D97-AF65-F5344CB8AC3E}">
        <p14:creationId xmlns:p14="http://schemas.microsoft.com/office/powerpoint/2010/main" val="1848899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83577"/>
            <a:ext cx="10515600" cy="5693386"/>
          </a:xfrm>
        </p:spPr>
        <p:txBody>
          <a:bodyPr/>
          <a:lstStyle/>
          <a:p>
            <a:endParaRPr lang="kk-KZ" dirty="0" smtClean="0"/>
          </a:p>
          <a:p>
            <a:endParaRPr lang="kk-KZ" dirty="0"/>
          </a:p>
          <a:p>
            <a:r>
              <a:rPr lang="en-US" dirty="0" smtClean="0"/>
              <a:t>International environmental law (international environmental law) is one of the most important branches of international law that has a significant impact on the national legislation of many countries</a:t>
            </a:r>
            <a:endParaRPr lang="kk-KZ" dirty="0" smtClean="0"/>
          </a:p>
          <a:p>
            <a:r>
              <a:rPr lang="en-US" dirty="0" smtClean="0"/>
              <a:t>Multi-vector international cooperation of the Republic of Kazakhstan with other countries in the field of subsoil use is one of the priorities of the state. The dependence of many countries on energy supplies, as well as existing problems in the legal regulation of these relations, are becoming more acute, sometimes leading to inter-state conflicts.</a:t>
            </a:r>
            <a:endParaRPr lang="ru-RU" dirty="0"/>
          </a:p>
        </p:txBody>
      </p:sp>
    </p:spTree>
    <p:extLst>
      <p:ext uri="{BB962C8B-B14F-4D97-AF65-F5344CB8AC3E}">
        <p14:creationId xmlns:p14="http://schemas.microsoft.com/office/powerpoint/2010/main" val="29168146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316524"/>
            <a:ext cx="11416934" cy="5931876"/>
          </a:xfrm>
        </p:spPr>
        <p:txBody>
          <a:bodyPr>
            <a:normAutofit fontScale="92500" lnSpcReduction="10000"/>
          </a:bodyPr>
          <a:lstStyle/>
          <a:p>
            <a:r>
              <a:rPr lang="en-US" dirty="0"/>
              <a:t>Currently, the "agreement on cross-border cooperation in the field of exploration, development and protection of mineral resources", signed by some CIS countries in Minsk on may 31, 2001, is in force. Unfortunately, Kazakhstan did not join it. Meanwhile, in this document, the parties adopted an agreed classification of mineral deposits, dividing them into: hydrocarbon raw materials, solid minerals, underground water and common minerals. The parties agreed that the provisions of the Agreement apply to the following types of geological, research, design and production works (article 1</a:t>
            </a:r>
            <a:r>
              <a:rPr lang="en-US" dirty="0" smtClean="0"/>
              <a:t>):</a:t>
            </a:r>
            <a:endParaRPr lang="ru-RU" dirty="0" smtClean="0"/>
          </a:p>
          <a:p>
            <a:r>
              <a:rPr lang="en-US" dirty="0" smtClean="0"/>
              <a:t>- </a:t>
            </a:r>
            <a:r>
              <a:rPr lang="en-US" dirty="0"/>
              <a:t>regional geological, geophysical, geochemical, hydrogeological, engineering-geological, other specialized geological research and regional environmental monitoring</a:t>
            </a:r>
            <a:r>
              <a:rPr lang="en-US" dirty="0" smtClean="0"/>
              <a:t>;</a:t>
            </a:r>
            <a:endParaRPr lang="ru-RU" dirty="0" smtClean="0"/>
          </a:p>
          <a:p>
            <a:r>
              <a:rPr lang="en-US" dirty="0" smtClean="0"/>
              <a:t>- </a:t>
            </a:r>
            <a:r>
              <a:rPr lang="en-US" dirty="0"/>
              <a:t>search, appraisal and exploration activities</a:t>
            </a:r>
            <a:r>
              <a:rPr lang="en-US" dirty="0" smtClean="0"/>
              <a:t>;</a:t>
            </a:r>
            <a:endParaRPr lang="ru-RU" dirty="0" smtClean="0"/>
          </a:p>
          <a:p>
            <a:r>
              <a:rPr lang="en-US" dirty="0" smtClean="0"/>
              <a:t>- </a:t>
            </a:r>
            <a:r>
              <a:rPr lang="en-US" dirty="0"/>
              <a:t>development of mineral deposits</a:t>
            </a:r>
            <a:r>
              <a:rPr lang="en-US" dirty="0" smtClean="0"/>
              <a:t>;</a:t>
            </a:r>
            <a:endParaRPr lang="ru-RU" dirty="0" smtClean="0"/>
          </a:p>
          <a:p>
            <a:r>
              <a:rPr lang="en-US" dirty="0" smtClean="0"/>
              <a:t>- </a:t>
            </a:r>
            <a:r>
              <a:rPr lang="en-US" dirty="0"/>
              <a:t>extraction of common minerals by the local population for their own needs</a:t>
            </a:r>
            <a:r>
              <a:rPr lang="en-US" dirty="0" smtClean="0"/>
              <a:t>;</a:t>
            </a:r>
            <a:endParaRPr lang="ru-RU" dirty="0" smtClean="0"/>
          </a:p>
          <a:p>
            <a:r>
              <a:rPr lang="en-US" dirty="0" smtClean="0"/>
              <a:t>- </a:t>
            </a:r>
            <a:r>
              <a:rPr lang="en-US" dirty="0"/>
              <a:t>ecological and geological work within the mining branches of existing, mothballed, liquidated mining enterprises in order to assess the environmental hazard of their production activities and formed dumps, tailings and slag dumps, waste and mine water</a:t>
            </a:r>
            <a:r>
              <a:rPr lang="en-US" dirty="0" smtClean="0"/>
              <a:t>;</a:t>
            </a:r>
            <a:endParaRPr lang="ru-RU" dirty="0" smtClean="0"/>
          </a:p>
          <a:p>
            <a:r>
              <a:rPr lang="en-US" dirty="0" smtClean="0"/>
              <a:t>- </a:t>
            </a:r>
            <a:r>
              <a:rPr lang="en-US" dirty="0"/>
              <a:t>environmental expertise of projects for the study and development of mineral deposits</a:t>
            </a:r>
            <a:r>
              <a:rPr lang="en-US" dirty="0" smtClean="0"/>
              <a:t>;</a:t>
            </a:r>
            <a:endParaRPr lang="ru-RU" dirty="0" smtClean="0"/>
          </a:p>
          <a:p>
            <a:r>
              <a:rPr lang="en-US" dirty="0" smtClean="0"/>
              <a:t>- </a:t>
            </a:r>
            <a:r>
              <a:rPr lang="en-US" dirty="0"/>
              <a:t>protection of mineral resources, as well as geological formations that have the status of natural monuments.</a:t>
            </a:r>
            <a:endParaRPr lang="ru-RU" dirty="0"/>
          </a:p>
        </p:txBody>
      </p:sp>
    </p:spTree>
    <p:extLst>
      <p:ext uri="{BB962C8B-B14F-4D97-AF65-F5344CB8AC3E}">
        <p14:creationId xmlns:p14="http://schemas.microsoft.com/office/powerpoint/2010/main" val="39685372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3092" y="430824"/>
            <a:ext cx="11931162" cy="5817576"/>
          </a:xfrm>
        </p:spPr>
        <p:txBody>
          <a:bodyPr>
            <a:normAutofit/>
          </a:bodyPr>
          <a:lstStyle/>
          <a:p>
            <a:pPr algn="just" fontAlgn="base"/>
            <a:endParaRPr lang="ru-RU" dirty="0" smtClean="0"/>
          </a:p>
          <a:p>
            <a:pPr algn="just" fontAlgn="base"/>
            <a:r>
              <a:rPr lang="en-US" dirty="0" smtClean="0"/>
              <a:t>Article </a:t>
            </a:r>
            <a:r>
              <a:rPr lang="en-US" dirty="0"/>
              <a:t>14 of the Agreement specifies that it is open to accession by other States that share its goals and principles, with the consent of all Parties, by transmitting the instruments of such accession to the Depositary. It seems that Kazakhstan's accession to this Agreement would contribute to ensuring environmental safety, rational use and protection of cross-border mineral deposits [142].Certain obligations of the Republic of Kazakhstan stem from the "Agreement on cooperation between the Government of the Republic of Kazakhstan and the European atomic energy community (</a:t>
            </a:r>
            <a:r>
              <a:rPr lang="en-US" dirty="0" err="1"/>
              <a:t>Euratom</a:t>
            </a:r>
            <a:r>
              <a:rPr lang="en-US" dirty="0"/>
              <a:t>) in the field of peaceful use of energy" dated December 7, 2006, which was approved by a special Resolution of the Government dated 8 may 2008 No. 434. At the same time, the main obligation of the Republic of Kazakhstan arising from this international legal act is the obligation to use "nuclear material" only for peaceful purposes and in compliance with the conditions stipulated by a number of documents under the IAEA and bilateral treaties. In accordance with this agreement and on the basis of article XX of the IAEA Statute, "nuclear materials" include any source materials or special fissionable nuclear material, including uranium produced by Kazakhstan in its uranium deposits</a:t>
            </a:r>
            <a:endParaRPr lang="ru-RU" dirty="0"/>
          </a:p>
        </p:txBody>
      </p:sp>
    </p:spTree>
    <p:extLst>
      <p:ext uri="{BB962C8B-B14F-4D97-AF65-F5344CB8AC3E}">
        <p14:creationId xmlns:p14="http://schemas.microsoft.com/office/powerpoint/2010/main" val="29296209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430824"/>
            <a:ext cx="10194803" cy="5817576"/>
          </a:xfrm>
        </p:spPr>
        <p:txBody>
          <a:bodyPr>
            <a:normAutofit fontScale="92500" lnSpcReduction="20000"/>
          </a:bodyPr>
          <a:lstStyle/>
          <a:p>
            <a:pPr algn="just"/>
            <a:endParaRPr lang="ru-RU" dirty="0" smtClean="0"/>
          </a:p>
          <a:p>
            <a:pPr algn="just"/>
            <a:r>
              <a:rPr lang="en-US" dirty="0" smtClean="0"/>
              <a:t>We </a:t>
            </a:r>
            <a:r>
              <a:rPr lang="en-US" dirty="0"/>
              <a:t>have to state that the problem of rational and efficient use of mineral resources is acutely relevant. Many countries are involved in cooperation in the field of subsurface use. for this purpose, international agreements are concluded, changes and additions are made to national legislation on subsurface resources and subsurface use. Natural resources, in particular, oil, gas, coal, ores and other mineral resources of the planet are the greatest treasure, the proven reserves of which are drying up every year, and the prospects for discovering new ones and their practical involvement in economic turnover are rather uncertain. It is no accident that the theory of "the inevitability of natural famine" is finding more and more supporters in Economics, since modern extraction of non-renewable natural resources, according to economists, reduces their amount, which can potentially be used in the future. This gave rise to the fear that all the countries of the world will exhaust all these resources and their disappearance will put a limit to economic growth [144]. Many States that are concerned about this are busy creating an adequate legal framework for the management of natural and mineral resources that meets modern </a:t>
            </a:r>
            <a:r>
              <a:rPr lang="en-US" dirty="0" err="1"/>
              <a:t>requirements.therefore</a:t>
            </a:r>
            <a:r>
              <a:rPr lang="en-US" dirty="0"/>
              <a:t>, legal science is faced with the task of developing conceptual legal mechanisms for managing subsurface use, including in cross-border territories. There is a need, first of all, to study and generalize the relevant international legal experience, to analyze specific interstate agreements (agreements) on cooperation in the field of exploration and development of mineral resources.</a:t>
            </a:r>
            <a:endParaRPr lang="ru-RU" dirty="0"/>
          </a:p>
        </p:txBody>
      </p:sp>
    </p:spTree>
    <p:extLst>
      <p:ext uri="{BB962C8B-B14F-4D97-AF65-F5344CB8AC3E}">
        <p14:creationId xmlns:p14="http://schemas.microsoft.com/office/powerpoint/2010/main" val="42520301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5306244"/>
          </a:xfrm>
        </p:spPr>
        <p:txBody>
          <a:bodyPr/>
          <a:lstStyle/>
          <a:p>
            <a:pPr algn="ctr"/>
            <a:r>
              <a:rPr lang="ru-RU" dirty="0" smtClean="0"/>
              <a:t/>
            </a:r>
            <a:br>
              <a:rPr lang="ru-RU" dirty="0" smtClean="0"/>
            </a:br>
            <a:r>
              <a:rPr lang="ru-RU" dirty="0"/>
              <a:t/>
            </a:r>
            <a:br>
              <a:rPr lang="ru-RU" dirty="0"/>
            </a:br>
            <a:r>
              <a:rPr lang="en-US" dirty="0" smtClean="0"/>
              <a:t>Issues </a:t>
            </a:r>
            <a:r>
              <a:rPr lang="en-US" dirty="0"/>
              <a:t>of improving legislation regulating relations in the field of subsurface use: problems and prospects</a:t>
            </a:r>
            <a:endParaRPr lang="ru-RU" dirty="0"/>
          </a:p>
        </p:txBody>
      </p:sp>
    </p:spTree>
    <p:extLst>
      <p:ext uri="{BB962C8B-B14F-4D97-AF65-F5344CB8AC3E}">
        <p14:creationId xmlns:p14="http://schemas.microsoft.com/office/powerpoint/2010/main" val="3249001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60486" y="149470"/>
            <a:ext cx="10972800" cy="6098930"/>
          </a:xfrm>
        </p:spPr>
        <p:txBody>
          <a:bodyPr>
            <a:normAutofit fontScale="85000" lnSpcReduction="10000"/>
          </a:bodyPr>
          <a:lstStyle/>
          <a:p>
            <a:pPr algn="just"/>
            <a:endParaRPr lang="ru-RU" dirty="0" smtClean="0"/>
          </a:p>
          <a:p>
            <a:pPr algn="just"/>
            <a:r>
              <a:rPr lang="en-US" dirty="0" smtClean="0"/>
              <a:t>It </a:t>
            </a:r>
            <a:r>
              <a:rPr lang="en-US" dirty="0"/>
              <a:t>is difficult to overestimate the importance of mineral resources and subsurface use for the Kazakh economy. This sphere not only provides a significant inflow of foreign currency funds to the Treasury, but is also the main supplier of raw materials for many branches of modern industry, thereby making a significant contribution to the overall growth of the country's economic potential. This dictates the need for legal support for this sector of the economy, and requires the state to form a holistic, long-term oriented and consistent policy in law-making activities, especially in the context of globalization and integration of the Kazakh economy into world economic relations. It has already been noted that the country as a whole has created a legislative framework for regulating the relations of subsurface use and related types of useful economic activities (land use, nature management, production of related products, etc.).The main and special law regulating relations in the field of exploration and development of subsurface resources is the law of the Republic of Kazakhstan dated January 27, 1996 No. 2828 "On subsurface resources and subsurface use". Despite all its shortcomings, this legal act allows for rational and efficient development of the subsoil, providing the subsoil for ownership and use, including by foreign economic entities, on the basis of a civil law act-a contract. It contains rules that ensure a balance between the interests of the state and subsoil users in the broad sense of this concept. In this context, it is very important to form a uniform law enforcement practice, its generalization and analysis in order to identify existing gaps in legislation and improve </a:t>
            </a:r>
            <a:r>
              <a:rPr lang="en-US" dirty="0" err="1"/>
              <a:t>it.It</a:t>
            </a:r>
            <a:r>
              <a:rPr lang="en-US" dirty="0"/>
              <a:t> is known that a number of specific relations in the field of subsurface use are regulated by civil, environmental, land, water, tax, investment legislation, as well as legal acts on licensing certain types of economic activities and safe conduct of subsurface use </a:t>
            </a:r>
            <a:r>
              <a:rPr lang="en-US" dirty="0" err="1"/>
              <a:t>operations.In</a:t>
            </a:r>
            <a:r>
              <a:rPr lang="en-US" dirty="0"/>
              <a:t> this regard, it is appropriate to give the position OI Centavos, which, characterizing legal regime of subsoil use, highlight "special subsoil use legislation" (Law of RK "On subsoil and subsoil use", Law "On oil") and "other (related) legislation, including environmental, investment, corporate, tax" and "legislation defining the status and powers of state bodies»</a:t>
            </a:r>
            <a:endParaRPr lang="ru-RU" dirty="0"/>
          </a:p>
        </p:txBody>
      </p:sp>
    </p:spTree>
    <p:extLst>
      <p:ext uri="{BB962C8B-B14F-4D97-AF65-F5344CB8AC3E}">
        <p14:creationId xmlns:p14="http://schemas.microsoft.com/office/powerpoint/2010/main" val="4980182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465992"/>
            <a:ext cx="10256350" cy="5782407"/>
          </a:xfrm>
        </p:spPr>
        <p:txBody>
          <a:bodyPr>
            <a:normAutofit fontScale="70000" lnSpcReduction="20000"/>
          </a:bodyPr>
          <a:lstStyle/>
          <a:p>
            <a:pPr algn="just"/>
            <a:r>
              <a:rPr lang="en-US" dirty="0">
                <a:latin typeface="Times New Roman" panose="02020603050405020304" pitchFamily="18" charset="0"/>
                <a:cs typeface="Times New Roman" panose="02020603050405020304" pitchFamily="18" charset="0"/>
              </a:rPr>
              <a:t>Thus, the Republic of Kazakhstan has a comprehensive legislative system that allows regulating relations in the field of subsurface use, but there is no uniform law enforcement practice that would contribute to the establishment of law and order in this important sector of the economy. In order to justify the need to improve the legislation on subsurface resources and subsurface use, we will highlight the following main </a:t>
            </a:r>
            <a:r>
              <a:rPr lang="en-US" dirty="0" err="1">
                <a:latin typeface="Times New Roman" panose="02020603050405020304" pitchFamily="18" charset="0"/>
                <a:cs typeface="Times New Roman" panose="02020603050405020304" pitchFamily="18" charset="0"/>
              </a:rPr>
              <a:t>problems:The</a:t>
            </a:r>
            <a:r>
              <a:rPr lang="en-US" dirty="0">
                <a:latin typeface="Times New Roman" panose="02020603050405020304" pitchFamily="18" charset="0"/>
                <a:cs typeface="Times New Roman" panose="02020603050405020304" pitchFamily="18" charset="0"/>
              </a:rPr>
              <a:t> first problem relates to the General theoretical approach to the concept of "legislation". In the legal literature, this concept is interpreted in a broad and narrow sense. When interpreting this concept in the broad sense of the word, it is understood as the totality of all normative legal acts (laws and bylaws) operating in a certain sphere of public relations. When interpreted in a narrow sense, some researchers believe that this is just an "ordered set of laws" </a:t>
            </a:r>
            <a:r>
              <a:rPr lang="en-US" dirty="0" smtClean="0">
                <a:latin typeface="Times New Roman" panose="02020603050405020304" pitchFamily="18" charset="0"/>
                <a:cs typeface="Times New Roman" panose="02020603050405020304" pitchFamily="18" charset="0"/>
              </a:rPr>
              <a:t>t </a:t>
            </a:r>
            <a:r>
              <a:rPr lang="en-US" dirty="0">
                <a:latin typeface="Times New Roman" panose="02020603050405020304" pitchFamily="18" charset="0"/>
                <a:cs typeface="Times New Roman" panose="02020603050405020304" pitchFamily="18" charset="0"/>
              </a:rPr>
              <a:t>the same time, supporters of the "narrow" interpretation of the concept of "legislation" believe that in the context of the theory of the rule of law, an extended interpretation of this term is unacceptable. They believe that a broad understanding of the term "legislation" was formed in Soviet times, when a large volume of legal relations was regulated by departmental acts: resolutions, rules, instructions, orders, and similar </a:t>
            </a:r>
            <a:r>
              <a:rPr lang="en-US" dirty="0" err="1" smtClean="0">
                <a:latin typeface="Times New Roman" panose="02020603050405020304" pitchFamily="18" charset="0"/>
                <a:cs typeface="Times New Roman" panose="02020603050405020304" pitchFamily="18" charset="0"/>
              </a:rPr>
              <a:t>documentsThis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position is supported by V. V. </a:t>
            </a:r>
            <a:r>
              <a:rPr lang="en-US" dirty="0" err="1">
                <a:latin typeface="Times New Roman" panose="02020603050405020304" pitchFamily="18" charset="0"/>
                <a:cs typeface="Times New Roman" panose="02020603050405020304" pitchFamily="18" charset="0"/>
              </a:rPr>
              <a:t>goshulyak</a:t>
            </a:r>
            <a:r>
              <a:rPr lang="en-US" dirty="0">
                <a:latin typeface="Times New Roman" panose="02020603050405020304" pitchFamily="18" charset="0"/>
                <a:cs typeface="Times New Roman" panose="02020603050405020304" pitchFamily="18" charset="0"/>
              </a:rPr>
              <a:t>, who argues that "an expansive interpretation of the term "legislation" can lead, as it has already been in the history of our state (meaning the Soviet Union - note by the author of this work), to the substitution of the law by bylaws and can be used as a legal means of diminishing the role of the law in the life of </a:t>
            </a:r>
            <a:r>
              <a:rPr lang="en-US" dirty="0" smtClean="0">
                <a:latin typeface="Times New Roman" panose="02020603050405020304" pitchFamily="18" charset="0"/>
                <a:cs typeface="Times New Roman" panose="02020603050405020304" pitchFamily="18" charset="0"/>
              </a:rPr>
              <a:t>society“. </a:t>
            </a:r>
          </a:p>
          <a:p>
            <a:pPr algn="just"/>
            <a:r>
              <a:rPr lang="en-US" dirty="0" smtClean="0">
                <a:latin typeface="Times New Roman" panose="02020603050405020304" pitchFamily="18" charset="0"/>
                <a:cs typeface="Times New Roman" panose="02020603050405020304" pitchFamily="18" charset="0"/>
              </a:rPr>
              <a:t>At </a:t>
            </a:r>
            <a:r>
              <a:rPr lang="en-US" dirty="0">
                <a:latin typeface="Times New Roman" panose="02020603050405020304" pitchFamily="18" charset="0"/>
                <a:cs typeface="Times New Roman" panose="02020603050405020304" pitchFamily="18" charset="0"/>
              </a:rPr>
              <a:t>the same time, some researchers justify the need for a broad interpretation of the concept of "legislation" by saying that "understanding legislation in a narrow sense, that is, as a set of legislative acts or laws, may lead to gaps in legislation, disrupt existing links between regulatory legal acts and lead to unsystematic development of </a:t>
            </a:r>
            <a:r>
              <a:rPr lang="en-US" dirty="0" smtClean="0">
                <a:latin typeface="Times New Roman" panose="02020603050405020304" pitchFamily="18" charset="0"/>
                <a:cs typeface="Times New Roman" panose="02020603050405020304" pitchFamily="18" charset="0"/>
              </a:rPr>
              <a:t>legislation" </a:t>
            </a:r>
            <a:r>
              <a:rPr lang="en-US" dirty="0">
                <a:latin typeface="Times New Roman" panose="02020603050405020304" pitchFamily="18" charset="0"/>
                <a:cs typeface="Times New Roman" panose="02020603050405020304" pitchFamily="18" charset="0"/>
              </a:rPr>
              <a:t>Almost the same position is held by D. V. </a:t>
            </a:r>
            <a:r>
              <a:rPr lang="en-US" dirty="0" err="1">
                <a:latin typeface="Times New Roman" panose="02020603050405020304" pitchFamily="18" charset="0"/>
                <a:cs typeface="Times New Roman" panose="02020603050405020304" pitchFamily="18" charset="0"/>
              </a:rPr>
              <a:t>Vasilevskaya</a:t>
            </a:r>
            <a:r>
              <a:rPr lang="en-US" dirty="0">
                <a:latin typeface="Times New Roman" panose="02020603050405020304" pitchFamily="18" charset="0"/>
                <a:cs typeface="Times New Roman" panose="02020603050405020304" pitchFamily="18" charset="0"/>
              </a:rPr>
              <a:t>, who believes that "at the current stage of state construction (regarding Russia - the author's note) and the development of Federal relations, both in theoretical and practical terms, the concept of "legislation" should not be limited to laws". In her opinion, this term should include "laws, by-laws and regulations, as well as agreements and agreements on the division of powers". Further, she suggests that at present this term should be interpreted both in a narrow and broad </a:t>
            </a:r>
            <a:r>
              <a:rPr lang="en-US" dirty="0" smtClean="0">
                <a:latin typeface="Times New Roman" panose="02020603050405020304" pitchFamily="18" charset="0"/>
                <a:cs typeface="Times New Roman" panose="02020603050405020304" pitchFamily="18" charset="0"/>
              </a:rPr>
              <a:t>sense</a:t>
            </a:r>
            <a:r>
              <a:rPr lang="ru-R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Thus</a:t>
            </a:r>
            <a:r>
              <a:rPr lang="en-US" dirty="0">
                <a:latin typeface="Times New Roman" panose="02020603050405020304" pitchFamily="18" charset="0"/>
                <a:cs typeface="Times New Roman" panose="02020603050405020304" pitchFamily="18" charset="0"/>
              </a:rPr>
              <a:t>, most researchers of this issue adhere to a broad interpretation of the concept of "legislation", since this approach ensures the maximum effect of the system of legislation regulating public relations, and the artificial division of normative legal acts into legislative acts and other acts (acts of the government, acts of Central ministries and departments, acts of local representative and Executive bodies, etc.) without taking into account the features of the current stage of development of statehood, it can be a fertile ground for the formation of legal chaos in public </a:t>
            </a:r>
            <a:r>
              <a:rPr lang="en-US" dirty="0" err="1">
                <a:latin typeface="Times New Roman" panose="02020603050405020304" pitchFamily="18" charset="0"/>
                <a:cs typeface="Times New Roman" panose="02020603050405020304" pitchFamily="18" charset="0"/>
              </a:rPr>
              <a:t>relations.In</a:t>
            </a:r>
            <a:r>
              <a:rPr lang="en-US" dirty="0">
                <a:latin typeface="Times New Roman" panose="02020603050405020304" pitchFamily="18" charset="0"/>
                <a:cs typeface="Times New Roman" panose="02020603050405020304" pitchFamily="18" charset="0"/>
              </a:rPr>
              <a:t> the Republic of Kazakhstan, this position is reflected in the current laws of the country. So, if we refer to the Glossary of the law of the Republic of Kazakhstan dated March 24, 1998 No. 213 "on normative legal acts", we will see that the term "legislation" means "A set of normative legal acts adopted in accordance with the established procedure". At the same time, a "normative legal act" is interpreted as "a written official document of the established form, adopted at a referendum or by an authorized body or official of the state, establishing legal norms, changing, terminating or suspending their effect" [150]. In other words, the special law of the Republic of Kazakhstan gives a broad interpretation to the concept of "legislation".</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77829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59424" y="254978"/>
            <a:ext cx="10506808" cy="5993422"/>
          </a:xfrm>
        </p:spPr>
        <p:txBody>
          <a:bodyPr>
            <a:noAutofit/>
          </a:bodyPr>
          <a:lstStyle/>
          <a:p>
            <a:pPr algn="just"/>
            <a:r>
              <a:rPr lang="en-US" sz="1200" dirty="0">
                <a:latin typeface="Times New Roman" panose="02020603050405020304" pitchFamily="18" charset="0"/>
                <a:cs typeface="Times New Roman" panose="02020603050405020304" pitchFamily="18" charset="0"/>
              </a:rPr>
              <a:t>In our opinion, at the present stage of the development of statehood, the formation of democratic institutions of power, the strengthening of the market economy, and the improvement of forms and methods of regulating public relations, the legal system should be narrowed so that, as a result of its evolutionary development, it includes only legislative acts of the highest state authorities. The broad concept of the term "legislation" is not in principle scientifically correct and practically effective for a modern state. it is impossible to allow subordinate legal acts: resolutions, regulations, instructions, rules, orders and other legal documents to actually operate at the level of laws, essentially replacing them. Therefore, a clear division of normative legal acts into laws and other by-laws is necessary, while the concept of "system of legislation" should include only laws and other normative legal acts that have the force of law (for example, Decrees Of the President of the Republic of Kazakhstan that have the force of law).The rationale for this view is as follows</a:t>
            </a:r>
            <a:r>
              <a:rPr lang="en-US" sz="1200" dirty="0" smtClean="0">
                <a:latin typeface="Times New Roman" panose="02020603050405020304" pitchFamily="18" charset="0"/>
                <a:cs typeface="Times New Roman" panose="02020603050405020304" pitchFamily="18" charset="0"/>
              </a:rPr>
              <a:t>:</a:t>
            </a:r>
          </a:p>
          <a:p>
            <a:pPr algn="just"/>
            <a:r>
              <a:rPr lang="en-US" sz="1200" dirty="0" smtClean="0">
                <a:latin typeface="Times New Roman" panose="02020603050405020304" pitchFamily="18" charset="0"/>
                <a:cs typeface="Times New Roman" panose="02020603050405020304" pitchFamily="18" charset="0"/>
              </a:rPr>
              <a:t>1</a:t>
            </a:r>
            <a:r>
              <a:rPr lang="en-US" sz="1200" dirty="0">
                <a:latin typeface="Times New Roman" panose="02020603050405020304" pitchFamily="18" charset="0"/>
                <a:cs typeface="Times New Roman" panose="02020603050405020304" pitchFamily="18" charset="0"/>
              </a:rPr>
              <a:t>) of the Constitution, reveals the concept of "applicable law" by attributing to him "the provisions of the Constitution, corresponding laws, other regulatory legal acts, international contractual and other obligations of the Republic as well as regulatory resolutions of constitutional Council and the Supreme Court of the Republic" (article 4). Here you can see a clear division of types of regulatory legal acts that are not United by a single concept of "legislation</a:t>
            </a:r>
            <a:r>
              <a:rPr lang="en-US" sz="1200" dirty="0" smtClean="0">
                <a:latin typeface="Times New Roman" panose="02020603050405020304" pitchFamily="18" charset="0"/>
                <a:cs typeface="Times New Roman" panose="02020603050405020304" pitchFamily="18" charset="0"/>
              </a:rPr>
              <a:t>".</a:t>
            </a:r>
          </a:p>
          <a:p>
            <a:pPr algn="just"/>
            <a:r>
              <a:rPr lang="en-US" sz="1200" dirty="0" smtClean="0">
                <a:latin typeface="Times New Roman" panose="02020603050405020304" pitchFamily="18" charset="0"/>
                <a:cs typeface="Times New Roman" panose="02020603050405020304" pitchFamily="18" charset="0"/>
              </a:rPr>
              <a:t>2</a:t>
            </a:r>
            <a:r>
              <a:rPr lang="en-US" sz="1200" dirty="0">
                <a:latin typeface="Times New Roman" panose="02020603050405020304" pitchFamily="18" charset="0"/>
                <a:cs typeface="Times New Roman" panose="02020603050405020304" pitchFamily="18" charset="0"/>
              </a:rPr>
              <a:t>) the term "legislation" is derived from the word "law", so from a scientific point of view, it is impossible to refer to the concept of "legislation" other normative legal acts that do not have the status of "</a:t>
            </a:r>
            <a:r>
              <a:rPr lang="en-US" sz="1200" dirty="0" err="1">
                <a:latin typeface="Times New Roman" panose="02020603050405020304" pitchFamily="18" charset="0"/>
                <a:cs typeface="Times New Roman" panose="02020603050405020304" pitchFamily="18" charset="0"/>
              </a:rPr>
              <a:t>law"in</a:t>
            </a:r>
            <a:r>
              <a:rPr lang="en-US" sz="1200" dirty="0">
                <a:latin typeface="Times New Roman" panose="02020603050405020304" pitchFamily="18" charset="0"/>
                <a:cs typeface="Times New Roman" panose="02020603050405020304" pitchFamily="18" charset="0"/>
              </a:rPr>
              <a:t> terms of the level, form and order of their adoption. After all, a law is a normative legal act that is adopted in a special order and has the highest legal force, expressing the state's will on key issues of the country's political, social and economic life. Laws and other normative legal acts that have the force of law are adopted by the highest authorities (The Parliament, the President) or directly by citizens during a national referendum. They Express the sovereign will of the people regarding the social and state system, the principles of organization and operation of the state apparatus, the rights and duties of citizens, major issues of economic and political development, etc</a:t>
            </a:r>
            <a:r>
              <a:rPr lang="en-US" sz="1200" dirty="0" smtClean="0">
                <a:latin typeface="Times New Roman" panose="02020603050405020304" pitchFamily="18" charset="0"/>
                <a:cs typeface="Times New Roman" panose="02020603050405020304" pitchFamily="18" charset="0"/>
              </a:rPr>
              <a:t>.</a:t>
            </a:r>
          </a:p>
          <a:p>
            <a:pPr algn="just"/>
            <a:r>
              <a:rPr lang="en-US" sz="1200" dirty="0" smtClean="0">
                <a:latin typeface="Times New Roman" panose="02020603050405020304" pitchFamily="18" charset="0"/>
                <a:cs typeface="Times New Roman" panose="02020603050405020304" pitchFamily="18" charset="0"/>
              </a:rPr>
              <a:t>3</a:t>
            </a:r>
            <a:r>
              <a:rPr lang="en-US" sz="1200" dirty="0">
                <a:latin typeface="Times New Roman" panose="02020603050405020304" pitchFamily="18" charset="0"/>
                <a:cs typeface="Times New Roman" panose="02020603050405020304" pitchFamily="18" charset="0"/>
              </a:rPr>
              <a:t>) Other normative legal acts must comply with the Constitution and laws and never contradict them. Not casually the Law of RK "On normative legal acts" shared normative legal acts into basic and derived (article 3) and establishes their hierarchy (article 4) defines the rule of laws (constitutional law; the decree of the President of the Republic of Kazakhstan having the force of constitutional law; code law, decree of the President of the Republic of Kazakhstan having the force of law; resolution of the Parliament of the Republic of Kazakhstan, resolutions of the Senate and </a:t>
            </a:r>
            <a:r>
              <a:rPr lang="en-US" sz="1200" dirty="0" err="1">
                <a:latin typeface="Times New Roman" panose="02020603050405020304" pitchFamily="18" charset="0"/>
                <a:cs typeface="Times New Roman" panose="02020603050405020304" pitchFamily="18" charset="0"/>
              </a:rPr>
              <a:t>Mazhilis</a:t>
            </a:r>
            <a:r>
              <a:rPr lang="en-US" sz="1200" dirty="0">
                <a:latin typeface="Times New Roman" panose="02020603050405020304" pitchFamily="18" charset="0"/>
                <a:cs typeface="Times New Roman" panose="02020603050405020304" pitchFamily="18" charset="0"/>
              </a:rPr>
              <a:t>) over other normative legal acts (article 6).4) attributing other normative legal acts (by-laws) to the concept of "legislation" detracts from and reduces the high status of "legislative acts", in particular laws, and sometimes contradicts them, discrediting the entire system of legislation of the country. For example, in 2008, as a result of monitoring the activities of the Ministry of justice of RK were revealed 81 by-law contrary to the laws of the country adopted, in particular: Agency on regulation and supervision of financial market and financial organizations of the RK - 34; Ministry of education and science of Kazakhstan - 8; the Ministry of Finance of the RK - 7; by the Ministry of justice - 7; Ministry of industry and trade of RK - 4; Ministry of energy and mineral resources RK - 3; the Ministry of environmental protection - 3. It was also revealed 57 obsolete regulations issued by the Central government bodies that are subject to annulment. Territorial state bodies (</a:t>
            </a:r>
            <a:r>
              <a:rPr lang="en-US" sz="1200" dirty="0" err="1">
                <a:latin typeface="Times New Roman" panose="02020603050405020304" pitchFamily="18" charset="0"/>
                <a:cs typeface="Times New Roman" panose="02020603050405020304" pitchFamily="18" charset="0"/>
              </a:rPr>
              <a:t>Maslikhats</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Akims</a:t>
            </a:r>
            <a:r>
              <a:rPr lang="en-US" sz="1200" dirty="0">
                <a:latin typeface="Times New Roman" panose="02020603050405020304" pitchFamily="18" charset="0"/>
                <a:cs typeface="Times New Roman" panose="02020603050405020304" pitchFamily="18" charset="0"/>
              </a:rPr>
              <a:t> and other bodies) adopted 134 normative legal acts that contradict the "legislative acts" of the country, while the largest number of them were adopted in the East Kazakhstan region (36), North Kazakhstan region (28), </a:t>
            </a:r>
            <a:r>
              <a:rPr lang="en-US" sz="1200" dirty="0" err="1">
                <a:latin typeface="Times New Roman" panose="02020603050405020304" pitchFamily="18" charset="0"/>
                <a:cs typeface="Times New Roman" panose="02020603050405020304" pitchFamily="18" charset="0"/>
              </a:rPr>
              <a:t>Kostanay</a:t>
            </a:r>
            <a:r>
              <a:rPr lang="en-US" sz="1200" dirty="0">
                <a:latin typeface="Times New Roman" panose="02020603050405020304" pitchFamily="18" charset="0"/>
                <a:cs typeface="Times New Roman" panose="02020603050405020304" pitchFamily="18" charset="0"/>
              </a:rPr>
              <a:t> region (21), Karaganda region (11), Kyzylorda region (9), Astana city (7) [153]. This situation is characterized by a low level of law-making process carried out by Central and local government bodies. Such a large number of by-laws that contradict the law or are outdated has a negative impact on the entire system of legislation. Therefore, there is reason to argue on necessity of carrying out in the country large-scale revision of bylaws for compliance with the rules of the "legislative acts" involving academic institutions, scholars and international experts, with the goal of significantly reducing it and ensuring direct action "legislation", the list of which is contained in the RK Law "On normative legal acts" (paragraph 2 of article 1). In this regard, it is necessary to make appropriate changes to this law.</a:t>
            </a:r>
            <a:endParaRPr lang="ru-RU"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39466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527538"/>
            <a:ext cx="8946541" cy="5720861"/>
          </a:xfrm>
        </p:spPr>
        <p:txBody>
          <a:bodyPr>
            <a:normAutofit fontScale="55000" lnSpcReduction="20000"/>
          </a:bodyPr>
          <a:lstStyle/>
          <a:p>
            <a:pPr algn="just" fontAlgn="base"/>
            <a:r>
              <a:rPr lang="en-US" sz="2200" u="sng" dirty="0"/>
              <a:t>The second problem concerns ensuring the stability of regulatory legal acts. The recent history of the Republic of Kazakhstan, which began with the Declaration of sovereignty and independence of the country, indicates the activation of the law-making (norm-making) process. At first, this activity was explained by the need to quickly develop important normative legal acts, starting with the country's Constitution, to regulate new social relations, since the laws and bylaws of the Soviet period do not correspond to the new institutions of power and the transition of the economy to market relations. And this was a justified step, because as a result of such activity, the necessary legal framework was created that ensured the development of the state, society and the market economy. Unfortunately, further actions of state authorities in the field of law-making did not have the necessary impact on ensuring proper law and order in the broad sense of this concept. It is safe to say that in the field of subsoil use, examples of law-making activities do not always contribute to the successful development of relations in this sector of the </a:t>
            </a:r>
            <a:r>
              <a:rPr lang="en-US" sz="2200" u="sng" dirty="0" err="1"/>
              <a:t>economy.In</a:t>
            </a:r>
            <a:r>
              <a:rPr lang="en-US" sz="2200" u="sng" dirty="0"/>
              <a:t> recent years, Kazakhstan has been actively reviewing important legislative acts, making numerous changes and additions to existing laws. Although frequent changes and additions to laws and other normative legal acts often emasculate their original essence, the philosophy that underlay their development. Only in the last few years, the special laws of the Republic of Kazakhstan "On subsoil and subsoil use" and "On oil" were amended numerous times (12 times), which in essence did not carry any serious legal novelty, they were aimed at solving various economic and social problems, as well as minor administrative issues. The legislative process is aware of a case when the Law of the Republic of Kazakhstan "On subsoil and subsoil use" was amended and supplemented three times within 15 days (December 29, 2006, January 9 and 12, 2007). It seems that such tasks and issues should and should be solved by applying economic and market mechanisms, by improving contract practices, and not by making changes and additions to </a:t>
            </a:r>
            <a:r>
              <a:rPr lang="en-US" sz="2200" u="sng" dirty="0" smtClean="0"/>
              <a:t>laws</a:t>
            </a:r>
            <a:r>
              <a:rPr lang="ru-RU" sz="2200" u="sng" dirty="0" smtClean="0"/>
              <a:t>. </a:t>
            </a:r>
          </a:p>
          <a:p>
            <a:pPr algn="just" fontAlgn="base"/>
            <a:r>
              <a:rPr lang="en-US" sz="2200" u="sng" dirty="0" smtClean="0"/>
              <a:t>What </a:t>
            </a:r>
            <a:r>
              <a:rPr lang="en-US" sz="2200" u="sng" dirty="0"/>
              <a:t>are the issues that were tried to resolve as a result of changes and additions to these laws? These are mainly issues - the purchase of Kazakh goods and services; attracting Kazakh labor; additional obviously and objectively impossible requirements for subsurface users (for example, a complete ban on gas flaring); strengthening the role of state bodies in monitoring the activities of subsurface users; endless changes in the interpretation of certain </a:t>
            </a:r>
            <a:r>
              <a:rPr lang="en-US" sz="2200" u="sng" dirty="0" err="1"/>
              <a:t>terms.It</a:t>
            </a:r>
            <a:r>
              <a:rPr lang="en-US" sz="2200" u="sng" dirty="0"/>
              <a:t> is obvious that subsoil users, as well as other economic entities, will purchase and use Kazakhstani goods and services only if they are competitive, high-quality, safe, and meet other requirements of the market economy. Solving this important issue for the Kazakh economy only at the legislative level will not automatically lead to an increase in the quality of Kazakhstan's goods and services. Such an attitude does not encourage Kazakhstani producers and service providers to make efforts to improve their products and services, since laws often lobbied by them simply "impose" them on the </a:t>
            </a:r>
            <a:r>
              <a:rPr lang="en-US" sz="2200" u="sng" dirty="0" err="1"/>
              <a:t>consumer.We</a:t>
            </a:r>
            <a:r>
              <a:rPr lang="en-US" sz="2200" u="sng" dirty="0"/>
              <a:t> believe that this important problem can and should be solved when concluding a contract for subsurface use, when the subsurface user will assume certain obligations to purchase some goods and services in Kazakhstan on the basis of a tender. This approach can influence the increase of interest of the Kazakh manufacturer and service provider in improving the quality of goods and services [155]. Similarly, you can solve other important issues in the field of subsoil use</a:t>
            </a:r>
            <a:r>
              <a:rPr lang="en-US" u="sng" dirty="0"/>
              <a:t>.</a:t>
            </a:r>
            <a:endParaRPr lang="ru-RU" dirty="0"/>
          </a:p>
        </p:txBody>
      </p:sp>
    </p:spTree>
    <p:extLst>
      <p:ext uri="{BB962C8B-B14F-4D97-AF65-F5344CB8AC3E}">
        <p14:creationId xmlns:p14="http://schemas.microsoft.com/office/powerpoint/2010/main" val="41838278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571500"/>
            <a:ext cx="11088688" cy="5676899"/>
          </a:xfrm>
        </p:spPr>
        <p:txBody>
          <a:bodyPr>
            <a:normAutofit fontScale="55000" lnSpcReduction="20000"/>
          </a:bodyPr>
          <a:lstStyle/>
          <a:p>
            <a:pPr fontAlgn="base"/>
            <a:r>
              <a:rPr lang="ru-RU" u="sng" dirty="0"/>
              <a:t>Третья проблема</a:t>
            </a:r>
            <a:r>
              <a:rPr lang="ru-RU" dirty="0"/>
              <a:t>, касается вопросов соответствия подзаконных нормативных правовых актов нормам законодательных актов Республики Казахстан. В настоящее время в стране действует более 250000 подзаконных актов, принятых Правительством РК, министерствами и иными центральными ведомствами (Агентствами, Комитетами и т.п.), местными представительными и исполнительными органами. Практика показывает, что количество подзаконных актов не обеспечивает качество правового регулирования общественных отношений, в том числе и в сфере недропользования. Имеется множество примеров, когда подзаконные правовые акты дублируют законодательные нормы, порой им противоречат. Приведем несколько примеров:</a:t>
            </a:r>
          </a:p>
          <a:p>
            <a:pPr fontAlgn="base"/>
            <a:r>
              <a:rPr lang="ru-RU" dirty="0"/>
              <a:t>1) </a:t>
            </a:r>
            <a:r>
              <a:rPr lang="ru-RU" u="sng" dirty="0">
                <a:hlinkClick r:id="rId2" tooltip="Постановление Правительства Республики Казахстан от 21 января 2000 года № 108 «Об утверждении Правил предоставления права недропользования в Республике Казахстан» (с изменениями и дополнениями по состоянию на 04.12.2006 г.) (утратило силу)"/>
              </a:rPr>
              <a:t>Постановлением</a:t>
            </a:r>
            <a:r>
              <a:rPr lang="ru-RU" dirty="0"/>
              <a:t> Правительства РК от 21 января 2000 года №  108 было утверждены «Правила предоставления права недропользования», которым, как указывается в преамбуле, определяется порядок предоставления права недропользования в Республике Казахстан, включая права на разведку, добычу, совмещенную разведку и добычу полезных ископаемых, в том числе техногенных минеральных образований, находящихся в государственной собственности, а также на строительство и эксплуатацию подземных сооружений, не связанных с разведкой и/или добычей полезных ископаемых </a:t>
            </a:r>
            <a:r>
              <a:rPr lang="ru-RU" u="sng" baseline="30000" dirty="0">
                <a:hlinkClick r:id="rId3"/>
              </a:rPr>
              <a:t>[156]</a:t>
            </a:r>
            <a:r>
              <a:rPr lang="ru-RU" dirty="0"/>
              <a:t>.</a:t>
            </a:r>
          </a:p>
          <a:p>
            <a:pPr fontAlgn="base"/>
            <a:r>
              <a:rPr lang="ru-RU" dirty="0"/>
              <a:t>Юридический анализ этого акта показывает, что он воспроизводит (повторяет) многие нормы </a:t>
            </a:r>
            <a:r>
              <a:rPr lang="ru-RU" u="sng" dirty="0">
                <a:hlinkClick r:id="rId4"/>
              </a:rPr>
              <a:t>Закона РК</a:t>
            </a:r>
            <a:r>
              <a:rPr lang="ru-RU" dirty="0"/>
              <a:t> «О недрах и недропользовании», в некоторых случаях расширяет законодательные положения, но и содержит регламентации, противоречащие нормам закона. Проведем сравнительный анализ некоторых норм названных двух нормативных правовых актов.</a:t>
            </a:r>
          </a:p>
          <a:p>
            <a:pPr fontAlgn="base"/>
            <a:r>
              <a:rPr lang="ru-RU" dirty="0"/>
              <a:t>Так, в пункте 3 названных Правил предусматриваются основания предоставления права недропользования, в частности указано, что право недропользования предоставляется путем проведения прямых переговоров и заключения контракта в следующих случаях:</a:t>
            </a:r>
          </a:p>
          <a:p>
            <a:pPr fontAlgn="base"/>
            <a:r>
              <a:rPr lang="ru-RU" dirty="0"/>
              <a:t>- в случаях, если заявитель имеет исключительное право на получение права на добычу в связи с проведением разведки на основании заключенного контракта на разведку;</a:t>
            </a:r>
          </a:p>
          <a:p>
            <a:pPr fontAlgn="base"/>
            <a:r>
              <a:rPr lang="ru-RU" dirty="0"/>
              <a:t>- в случае заключения контракта на строительство и/или эксплуатацию подземных сооружений, не связанных с разведкой и добычей;</a:t>
            </a:r>
          </a:p>
          <a:p>
            <a:pPr fontAlgn="base"/>
            <a:r>
              <a:rPr lang="ru-RU" dirty="0"/>
              <a:t>- в случае, если заявителем является Национальная компания;</a:t>
            </a:r>
          </a:p>
          <a:p>
            <a:pPr fontAlgn="base"/>
            <a:r>
              <a:rPr lang="ru-RU" dirty="0"/>
              <a:t>- в случае, установленном в </a:t>
            </a:r>
            <a:r>
              <a:rPr lang="ru-RU" u="sng" dirty="0">
                <a:hlinkClick r:id="rId5" tooltip="Закон Республики Казахстан от 27 января 1996 года № 2828 «О недрах и недропользовании» (с изменениями и дополнениями по состоянию на 19.03.2010 г.) (утратил силу)"/>
              </a:rPr>
              <a:t>статье 73</a:t>
            </a:r>
            <a:r>
              <a:rPr lang="ru-RU" dirty="0"/>
              <a:t> Закона РК «О недрах и недропользовании»;</a:t>
            </a:r>
          </a:p>
          <a:p>
            <a:pPr fontAlgn="base"/>
            <a:r>
              <a:rPr lang="ru-RU" dirty="0"/>
              <a:t>- в иных случаях, предусмотренных законодательными актами Республики Казахстан.</a:t>
            </a:r>
          </a:p>
          <a:p>
            <a:pPr fontAlgn="base"/>
            <a:r>
              <a:rPr lang="ru-RU" dirty="0"/>
              <a:t> Представляется, что как с теоретической, так и с практической точек зрения подзаконный акт не должен содержать нормы касающиеся оснований предоставления права недропользования, поскольку такие основания в полном объеме и достаточно четко изложены в </a:t>
            </a:r>
            <a:r>
              <a:rPr lang="ru-RU" u="sng" dirty="0">
                <a:hlinkClick r:id="rId6"/>
              </a:rPr>
              <a:t>статье 13</a:t>
            </a:r>
            <a:r>
              <a:rPr lang="ru-RU" dirty="0"/>
              <a:t> Закона РК «О недрах и недропользовании». Более того, приведенная редакция Правил значительно отличается от редакции законодательной нормы и носит расширительный характер. Например, Правила предусматривают возможность предоставления права недропользования на основании </a:t>
            </a:r>
            <a:r>
              <a:rPr lang="ru-RU" u="sng" dirty="0">
                <a:hlinkClick r:id="rId5"/>
              </a:rPr>
              <a:t>статьи 73</a:t>
            </a:r>
            <a:r>
              <a:rPr lang="ru-RU" dirty="0"/>
              <a:t> Закона РК «О недрах и недропользовании», когда закон такового не устанавливает. </a:t>
            </a:r>
            <a:r>
              <a:rPr lang="ru-RU" u="sng" dirty="0">
                <a:hlinkClick r:id="rId5"/>
              </a:rPr>
              <a:t>Статья 73</a:t>
            </a:r>
            <a:r>
              <a:rPr lang="ru-RU" dirty="0"/>
              <a:t> закона определяет лишь порядок применения его положений к отношениям в сфере недропользования, она не устанавливает дополнительные основания предоставления права недропользования. Единственное, что закрепляет эта законодательная норма, это то, что лицензии, выданные, и контракты, заключенные до введения в силу вышеуказанного закона, а также связанные с ними</a:t>
            </a:r>
          </a:p>
          <a:p>
            <a:endParaRPr lang="ru-RU" dirty="0"/>
          </a:p>
        </p:txBody>
      </p:sp>
    </p:spTree>
    <p:extLst>
      <p:ext uri="{BB962C8B-B14F-4D97-AF65-F5344CB8AC3E}">
        <p14:creationId xmlns:p14="http://schemas.microsoft.com/office/powerpoint/2010/main" val="11330398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71500" y="386862"/>
            <a:ext cx="10964008" cy="5861537"/>
          </a:xfrm>
        </p:spPr>
        <p:txBody>
          <a:bodyPr>
            <a:normAutofit fontScale="70000" lnSpcReduction="20000"/>
          </a:bodyPr>
          <a:lstStyle/>
          <a:p>
            <a:endParaRPr lang="ru-RU" dirty="0" smtClean="0"/>
          </a:p>
          <a:p>
            <a:r>
              <a:rPr lang="en-US" dirty="0" smtClean="0"/>
              <a:t>The </a:t>
            </a:r>
            <a:r>
              <a:rPr lang="en-US" dirty="0"/>
              <a:t>third problem concerns the issues of compliance of bylaws with the norms of legislative acts of the Republic of Kazakhstan. Currently, there are more than 250,000 by-laws adopted by the government of the Republic of Kazakhstan, ministries and other Central departments (Agencies, Committees, etc.), local representative and Executive bodies. Practice shows that the number of by-laws does not ensure the quality of legal regulation of public relations, including in the field of subsoil use. There are many examples of when a subordinate legal acts overlap of legislative provisions sometimes contradict them. Give some examples:1) by Resolution The government of Kazakhstan of 21 January 2000 № 108 was approved "Rules for the provision of subsoil use rights", which, as stated in the preamble, determines the procedure for granting subsoil use rights in Kazakhstan, including rights to exploration, production, combined exploration and extraction of minerals, including </a:t>
            </a:r>
            <a:r>
              <a:rPr lang="en-US" dirty="0" err="1"/>
              <a:t>technogenic</a:t>
            </a:r>
            <a:r>
              <a:rPr lang="en-US" dirty="0"/>
              <a:t> mineral formations owned by the state of property and the construction and operation of underground facilities not related to exploration and/or mining [156].Legal analysis of this act shows that it reproduces (repeats) many norms The law of the Republic of Kazakhstan "On subsoil and subsurface use", in some cases expands the legislative provisions, but also contains regulations that contradict the norms of the law. We will conduct a comparative analysis of some of the norms of these two normative legal </a:t>
            </a:r>
            <a:r>
              <a:rPr lang="en-US" dirty="0" err="1"/>
              <a:t>acts.Thus</a:t>
            </a:r>
            <a:r>
              <a:rPr lang="en-US" dirty="0"/>
              <a:t>, paragraph 3 of these rules provides for the grounds for granting the right of subsurface use, in particular, it is stated that the right of subsurface use is granted through direct negotiations and the conclusion of a contract in the following cases:- in cases where the applicant has the exclusive right to obtain the right to produce in connection with the exploration on the basis of the concluded exploration contract;- if a contract is concluded for the construction and/or operation of underground structures that are not related to exploration and production;- if the applicant is a national company;- in the case established in article 73 Law of the Republic of Kazakhstan "On subsoil and subsoil use»;- in other cases stipulated by the legislative acts of the Republic of </a:t>
            </a:r>
            <a:r>
              <a:rPr lang="en-US" dirty="0" err="1"/>
              <a:t>Kazakhstan.It</a:t>
            </a:r>
            <a:r>
              <a:rPr lang="en-US" dirty="0"/>
              <a:t> seems that both theoretical and practical points of view, the Bylaw must not contain norms concerning the basis of granting rights, as the grounds are fully and clearly enough set forth in article 13 of the Law of Kazakhstan "On subsoil and subsoil use". Moreover, the above version of the Rules differs significantly from the version of the legislative norm and is of an expansive nature. For example, the Rules provide for the possibility of granting rights on the basis of article 73 of Law of Kazakhstan "On subsoil and subsoil use", when the law itself does not establish. Article 73 of the law defines only the procedure for applying its provisions to relations in the field of subsurface use, it does not establish additional grounds for granting the right to subsurface use. The only thing that this legislative norm establishes is that licenses issued and contracts concluded before the entry into force of the above-mentioned law, as well as those related to them</a:t>
            </a:r>
            <a:endParaRPr lang="ru-RU" dirty="0"/>
          </a:p>
        </p:txBody>
      </p:sp>
    </p:spTree>
    <p:extLst>
      <p:ext uri="{BB962C8B-B14F-4D97-AF65-F5344CB8AC3E}">
        <p14:creationId xmlns:p14="http://schemas.microsoft.com/office/powerpoint/2010/main" val="142664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33046"/>
            <a:ext cx="10515600" cy="5543917"/>
          </a:xfrm>
        </p:spPr>
        <p:txBody>
          <a:bodyPr/>
          <a:lstStyle/>
          <a:p>
            <a:endParaRPr lang="kk-KZ" dirty="0" smtClean="0"/>
          </a:p>
          <a:p>
            <a:endParaRPr lang="kk-KZ" dirty="0"/>
          </a:p>
          <a:p>
            <a:endParaRPr lang="kk-KZ" dirty="0" smtClean="0"/>
          </a:p>
          <a:p>
            <a:r>
              <a:rPr lang="en-US" dirty="0" smtClean="0"/>
              <a:t>The sphere of subsurface use, as T. A. </a:t>
            </a:r>
            <a:r>
              <a:rPr lang="en-US" dirty="0" err="1" smtClean="0"/>
              <a:t>Redko</a:t>
            </a:r>
            <a:r>
              <a:rPr lang="en-US" dirty="0" smtClean="0"/>
              <a:t> rightly notes, is an area of maximum integration of legal, economic and geopolitical interests, and the existence of territorial disputes, the number of which increases every year, is usually associated with the discovery of new mineral deposits.</a:t>
            </a:r>
            <a:endParaRPr lang="ru-RU" dirty="0"/>
          </a:p>
        </p:txBody>
      </p:sp>
    </p:spTree>
    <p:extLst>
      <p:ext uri="{BB962C8B-B14F-4D97-AF65-F5344CB8AC3E}">
        <p14:creationId xmlns:p14="http://schemas.microsoft.com/office/powerpoint/2010/main" val="40111776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316524"/>
            <a:ext cx="8946541" cy="5931876"/>
          </a:xfrm>
        </p:spPr>
        <p:txBody>
          <a:bodyPr>
            <a:normAutofit fontScale="62500" lnSpcReduction="20000"/>
          </a:bodyPr>
          <a:lstStyle/>
          <a:p>
            <a:pPr fontAlgn="base"/>
            <a:r>
              <a:rPr lang="en-US" dirty="0"/>
              <a:t>The conducted research, analysis of the regulatory legal framework governing the relations of subsurface use and study of the problems of law-making activities made it possible to prepare relevant proposals for improving the current legislation on subsurface resources and subsurface use (see Appendix No. 1 to this work). In The future, to improve the legislation on subsoil and subsurface use, it is necessary to "legalize" it as an independent area in the legal field and present it as a set of interrelated laws based on the code on subsoil and subsurface use, consisting of General and Special parts. When developing the Code, it is necessary to adhere to a number of conceptual provisions that assume that</a:t>
            </a:r>
            <a:r>
              <a:rPr lang="en-US" dirty="0" smtClean="0"/>
              <a:t>:</a:t>
            </a:r>
            <a:endParaRPr lang="ru-RU" dirty="0" smtClean="0"/>
          </a:p>
          <a:p>
            <a:pPr fontAlgn="base"/>
            <a:r>
              <a:rPr lang="en-US" dirty="0" smtClean="0"/>
              <a:t>1</a:t>
            </a:r>
            <a:r>
              <a:rPr lang="en-US" dirty="0"/>
              <a:t>) subsurface resources are state property, but may be owned and used by other subjects of legal relations in the sphere of subsurface use, including foreign subjects</a:t>
            </a:r>
            <a:r>
              <a:rPr lang="en-US" dirty="0" smtClean="0"/>
              <a:t>;</a:t>
            </a:r>
            <a:endParaRPr lang="ru-RU" dirty="0" smtClean="0"/>
          </a:p>
          <a:p>
            <a:pPr fontAlgn="base"/>
            <a:r>
              <a:rPr lang="en-US" dirty="0" smtClean="0"/>
              <a:t>2</a:t>
            </a:r>
            <a:r>
              <a:rPr lang="en-US" dirty="0"/>
              <a:t>) the subsoil should be considered as a set of interrelated, but different in Genesis, forms of location, physical parameters, functionality, purpose and role in anthropogenic activities of geological resources and geological information, which can serve as the basis for the classification of mineral resources, minerals, and deposits</a:t>
            </a:r>
            <a:r>
              <a:rPr lang="en-US" dirty="0" smtClean="0"/>
              <a:t>;</a:t>
            </a:r>
            <a:endParaRPr lang="ru-RU" dirty="0" smtClean="0"/>
          </a:p>
          <a:p>
            <a:pPr fontAlgn="base"/>
            <a:r>
              <a:rPr lang="en-US" dirty="0" smtClean="0"/>
              <a:t>3</a:t>
            </a:r>
            <a:r>
              <a:rPr lang="en-US" dirty="0"/>
              <a:t>) subsurface areas, as immovable property, may be subject to civil law turnover and be subject to property lease</a:t>
            </a:r>
            <a:r>
              <a:rPr lang="en-US" dirty="0" smtClean="0"/>
              <a:t>;</a:t>
            </a:r>
            <a:endParaRPr lang="ru-RU" dirty="0" smtClean="0"/>
          </a:p>
          <a:p>
            <a:pPr fontAlgn="base"/>
            <a:r>
              <a:rPr lang="en-US" dirty="0" smtClean="0"/>
              <a:t>4</a:t>
            </a:r>
            <a:r>
              <a:rPr lang="en-US" dirty="0"/>
              <a:t>) the right to subsurface use is one of the types of property rights and should also be attributed to the objects of property rights</a:t>
            </a:r>
            <a:r>
              <a:rPr lang="en-US" dirty="0" smtClean="0"/>
              <a:t>;</a:t>
            </a:r>
            <a:endParaRPr lang="ru-RU" dirty="0" smtClean="0"/>
          </a:p>
          <a:p>
            <a:pPr fontAlgn="base"/>
            <a:r>
              <a:rPr lang="en-US" dirty="0" smtClean="0"/>
              <a:t>5</a:t>
            </a:r>
            <a:r>
              <a:rPr lang="en-US" dirty="0"/>
              <a:t>) legislation on subsurface resources and subsoil use regulates all types of relations related to the development of subsurface resources</a:t>
            </a:r>
            <a:r>
              <a:rPr lang="en-US" dirty="0" smtClean="0"/>
              <a:t>;</a:t>
            </a:r>
            <a:endParaRPr lang="ru-RU" dirty="0" smtClean="0"/>
          </a:p>
          <a:p>
            <a:pPr fontAlgn="base"/>
            <a:r>
              <a:rPr lang="en-US" dirty="0" smtClean="0"/>
              <a:t>6</a:t>
            </a:r>
            <a:r>
              <a:rPr lang="en-US" dirty="0"/>
              <a:t>) vicarious civil law regulates certain kinds of relations in the sphere of subsoil use, in particular, those related to subsoil use right; the conclusion, modification and termination of the subsoil use contract; civil turnover of the rights to subsoil use and subsoil; the competition for the determination of potential subsoil user; executing a subsoil use contract obligations</a:t>
            </a:r>
            <a:r>
              <a:rPr lang="en-US" dirty="0" smtClean="0"/>
              <a:t>;</a:t>
            </a:r>
            <a:endParaRPr lang="ru-RU" dirty="0" smtClean="0"/>
          </a:p>
          <a:p>
            <a:pPr fontAlgn="base"/>
            <a:r>
              <a:rPr lang="en-US" dirty="0" smtClean="0"/>
              <a:t>7</a:t>
            </a:r>
            <a:r>
              <a:rPr lang="en-US" dirty="0"/>
              <a:t>) the contract form of granting the subsoil for ownership and use is maintained, using all contractual forms, including PSA, concession, lease and contract</a:t>
            </a:r>
            <a:r>
              <a:rPr lang="en-US" dirty="0" smtClean="0"/>
              <a:t>;</a:t>
            </a:r>
            <a:endParaRPr lang="ru-RU" dirty="0" smtClean="0"/>
          </a:p>
          <a:p>
            <a:pPr fontAlgn="base"/>
            <a:r>
              <a:rPr lang="en-US" dirty="0" smtClean="0"/>
              <a:t>8</a:t>
            </a:r>
            <a:r>
              <a:rPr lang="en-US" dirty="0"/>
              <a:t>) legal relations in the field of subsurface use should be regulated exclusively by legislative acts, with the exception of relations not directly related to subsurface use, for example, the implementation of social programs on the territory of mineral deposits development; and finally</a:t>
            </a:r>
            <a:r>
              <a:rPr lang="en-US" dirty="0" smtClean="0"/>
              <a:t>,</a:t>
            </a:r>
            <a:endParaRPr lang="ru-RU" dirty="0" smtClean="0"/>
          </a:p>
          <a:p>
            <a:pPr fontAlgn="base"/>
            <a:r>
              <a:rPr lang="en-US" dirty="0" smtClean="0"/>
              <a:t>9</a:t>
            </a:r>
            <a:r>
              <a:rPr lang="en-US" dirty="0"/>
              <a:t>) the priority of environmental safety in the development of mineral resources must be observed.</a:t>
            </a:r>
            <a:endParaRPr lang="ru-RU" dirty="0"/>
          </a:p>
        </p:txBody>
      </p:sp>
    </p:spTree>
    <p:extLst>
      <p:ext uri="{BB962C8B-B14F-4D97-AF65-F5344CB8AC3E}">
        <p14:creationId xmlns:p14="http://schemas.microsoft.com/office/powerpoint/2010/main" val="1610281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0276" y="391503"/>
            <a:ext cx="10515600" cy="760290"/>
          </a:xfrm>
        </p:spPr>
        <p:txBody>
          <a:bodyPr>
            <a:normAutofit/>
          </a:bodyPr>
          <a:lstStyle/>
          <a:p>
            <a:pPr algn="ctr">
              <a:lnSpc>
                <a:spcPct val="100000"/>
              </a:lnSpc>
            </a:pPr>
            <a:r>
              <a:rPr lang="en-US" sz="1400" b="1" dirty="0" smtClean="0">
                <a:latin typeface="Times New Roman" panose="02020603050405020304" pitchFamily="18" charset="0"/>
                <a:cs typeface="Times New Roman" panose="02020603050405020304" pitchFamily="18" charset="0"/>
              </a:rPr>
              <a:t>Studying the world history of development of relations in the field of subsurface use, we can note four important stages, each of which characterizes the confrontation of States that exercise sovereign rights over subsurface resources.</a:t>
            </a:r>
            <a:endParaRPr lang="ru-RU" sz="14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1151793"/>
            <a:ext cx="10515600" cy="5025170"/>
          </a:xfrm>
        </p:spPr>
        <p:txBody>
          <a:bodyPr>
            <a:normAutofit fontScale="92500" lnSpcReduction="10000"/>
          </a:bodyPr>
          <a:lstStyle/>
          <a:p>
            <a:pPr algn="just"/>
            <a:r>
              <a:rPr lang="en-US" dirty="0" smtClean="0">
                <a:solidFill>
                  <a:srgbClr val="FF0000"/>
                </a:solidFill>
                <a:latin typeface="Times New Roman" panose="02020603050405020304" pitchFamily="18" charset="0"/>
                <a:cs typeface="Times New Roman" panose="02020603050405020304" pitchFamily="18" charset="0"/>
              </a:rPr>
              <a:t>The first stage, </a:t>
            </a:r>
            <a:r>
              <a:rPr lang="en-US" dirty="0" smtClean="0">
                <a:latin typeface="Times New Roman" panose="02020603050405020304" pitchFamily="18" charset="0"/>
                <a:cs typeface="Times New Roman" panose="02020603050405020304" pitchFamily="18" charset="0"/>
              </a:rPr>
              <a:t>from 1857 to 1917, was determined by the process of formation of the legal basis of the subsurface use system. </a:t>
            </a:r>
            <a:r>
              <a:rPr lang="en-US" dirty="0" smtClean="0">
                <a:solidFill>
                  <a:srgbClr val="FF0000"/>
                </a:solidFill>
                <a:latin typeface="Times New Roman" panose="02020603050405020304" pitchFamily="18" charset="0"/>
                <a:cs typeface="Times New Roman" panose="02020603050405020304" pitchFamily="18" charset="0"/>
              </a:rPr>
              <a:t>The second stage</a:t>
            </a:r>
            <a:r>
              <a:rPr lang="en-US" dirty="0" smtClean="0">
                <a:latin typeface="Times New Roman" panose="02020603050405020304" pitchFamily="18" charset="0"/>
                <a:cs typeface="Times New Roman" panose="02020603050405020304" pitchFamily="18" charset="0"/>
              </a:rPr>
              <a:t>, from 1917 to 1950, was characterized by the formation and operation of an International oil cartel. After the socio-political events of October 1917 in the Russian Empire, in order to prevent the policy of nationalization and the spread of socialist ideas in the centers of world oil production (Latin America and the Middle East), seven major oil companies (Chevron, Mobil, Texaco, Exxon, British Petroleum, Gulf Oil, Royal Dutch/Shell) created an international cartel that for fifty years controlled the world energy order. After the collapse of the colonial system and due to the growing influence of socialist countries, the approach to legal regulation of relations in the field of subsoil use has changed dramatically. </a:t>
            </a:r>
            <a:r>
              <a:rPr lang="en-US" dirty="0" smtClean="0">
                <a:solidFill>
                  <a:srgbClr val="FF0000"/>
                </a:solidFill>
                <a:latin typeface="Times New Roman" panose="02020603050405020304" pitchFamily="18" charset="0"/>
                <a:cs typeface="Times New Roman" panose="02020603050405020304" pitchFamily="18" charset="0"/>
              </a:rPr>
              <a:t>During the third stage, </a:t>
            </a:r>
            <a:r>
              <a:rPr lang="en-US" dirty="0" smtClean="0">
                <a:latin typeface="Times New Roman" panose="02020603050405020304" pitchFamily="18" charset="0"/>
                <a:cs typeface="Times New Roman" panose="02020603050405020304" pitchFamily="18" charset="0"/>
              </a:rPr>
              <a:t>from 1950 to 1990, The resolutions of the United Nations General Assembly (UN) adopted in 1952 and 1962 and containing universally recognized norms providing for "the right of peoples to freely use and exploit their wealth" is an integral part of their sovereignty. The UN has declared that "every state has the right and will exercise integral permanent sovereignty, including ownership, use and disposal, over all natural wealth, resources and economic activities". In a certain sense, these postulates not only became the basis for the formation of a new structure of order in the field of subsurface use, but also predetermined a change in the mechanism of legal regulation, the essence of which was that the activities of a foreign investor were regulated by the state exercising sovereign rights in respect of subsurface resources within its jurisdiction.</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9007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69277"/>
            <a:ext cx="10515600" cy="5807686"/>
          </a:xfrm>
        </p:spPr>
        <p:txBody>
          <a:bodyPr>
            <a:normAutofit fontScale="70000" lnSpcReduction="20000"/>
          </a:bodyPr>
          <a:lstStyle/>
          <a:p>
            <a:pPr algn="just"/>
            <a:r>
              <a:rPr lang="en-US" dirty="0" smtClean="0">
                <a:solidFill>
                  <a:srgbClr val="FF0000"/>
                </a:solidFill>
                <a:latin typeface="Times New Roman" panose="02020603050405020304" pitchFamily="18" charset="0"/>
                <a:cs typeface="Times New Roman" panose="02020603050405020304" pitchFamily="18" charset="0"/>
              </a:rPr>
              <a:t>At the present time (the fourth stage) </a:t>
            </a:r>
            <a:r>
              <a:rPr lang="en-US" dirty="0" smtClean="0">
                <a:latin typeface="Times New Roman" panose="02020603050405020304" pitchFamily="18" charset="0"/>
                <a:cs typeface="Times New Roman" panose="02020603050405020304" pitchFamily="18" charset="0"/>
              </a:rPr>
              <a:t>the relations in the sphere of subsoil use was in a new environment, due to the fact that the collapse of the Soviet Union and the emergence of phenomena such as the internationalization of the oil and gas sector, globalization of international economic relations, strengthening the position of transnational companies have had a significant impact on the procedure of legal regulation of subsoil use. International legal cooperation of States in the field of subsurface use, which is expressed in the conclusion of international agreements, decision-making by international organizations and the formation of international legal custom, is objectively connected with the appearance of a number of documents, in particular: </a:t>
            </a:r>
            <a:endParaRPr lang="kk-KZ"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European Energy Charter of December 17, 1991; </a:t>
            </a:r>
            <a:endParaRPr lang="kk-KZ"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Energy Charter Treaty of December 17, 1994;</a:t>
            </a:r>
            <a:endParaRPr lang="kk-KZ"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 mining Charter of the CIS member States of March 27, 1997; </a:t>
            </a:r>
            <a:endParaRPr lang="kk-KZ"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Agreement on cooperation in the study, exploration and use of mineral resources of March 27, 1997; </a:t>
            </a:r>
            <a:endParaRPr lang="kk-KZ"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Agreement between the Republic of Kazakhstan and the Russian Federation on the delimitation of the bottom of the Northern part of the Caspian sea for the purpose of exercising sovereign rights to subsurface use of July 6, 1998; </a:t>
            </a:r>
            <a:endParaRPr lang="kk-KZ"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Agreement on cross-border cooperation in the field of exploration, development and protection of mineral resources of may 31, 2001; </a:t>
            </a:r>
            <a:endParaRPr lang="kk-KZ"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Agreement between the Republic of Kazakhstan, the Republic of Azerbaijan and the Russian Federation on the junction of the boundary lines of adjacent sections of the Caspian sea bottom dated may 14, 2003;</a:t>
            </a:r>
            <a:endParaRPr lang="kk-KZ"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Agreement on cooperation between the government of the Republic of Kazakhstan and the European atomic energy community (</a:t>
            </a:r>
            <a:r>
              <a:rPr lang="en-US" dirty="0" err="1" smtClean="0">
                <a:latin typeface="Times New Roman" panose="02020603050405020304" pitchFamily="18" charset="0"/>
                <a:cs typeface="Times New Roman" panose="02020603050405020304" pitchFamily="18" charset="0"/>
              </a:rPr>
              <a:t>Euratom</a:t>
            </a:r>
            <a:r>
              <a:rPr lang="en-US" dirty="0" smtClean="0">
                <a:latin typeface="Times New Roman" panose="02020603050405020304" pitchFamily="18" charset="0"/>
                <a:cs typeface="Times New Roman" panose="02020603050405020304" pitchFamily="18" charset="0"/>
              </a:rPr>
              <a:t>) in the field of peaceful uses of atomic energy of 5 December 2006.</a:t>
            </a:r>
            <a:endParaRPr lang="kk-KZ"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Convention on the legal status of the Caspian sea is an international Treaty between Azerbaijan, Iran, Kazakhstan, Russia, and Turkmenistan, signed on August 12, 2018 at the Fifth Caspian summit in Aktau, Kazakhstan. [1][2]This international Treaty replaced the Soviet-Iranian treaties of 1921 and 1940 concerning the Caspian sea[3]. In accordance with the Convention, the main water surface area of the Caspian sea is recognized as a sea, not a lake, with the resulting legal consequences. The Caspian sea remains in the common use of the parties, and the bottom and subsoil are divided by neighboring States into sections by agreement between them on the basis of international law. Navigation, fishing, scientific research and laying of main pipelines are carried out according to the rules agreed by the parties. In particular, when laying a trunk pipeline under the sea, only the consent of the party through whose sector the pipeline will run is required[4]. The Convention also contains a provision on preventing the presence of armed forces in the Caspian sea that do not belong to the parties to the Treaty, and also defines the five Caspian States responsible for maintaining security at sea and managing its resources.</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8604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06669"/>
            <a:ext cx="10515600" cy="5570294"/>
          </a:xfrm>
        </p:spPr>
        <p:txBody>
          <a:bodyPr>
            <a:normAutofit/>
          </a:bodyPr>
          <a:lstStyle/>
          <a:p>
            <a:pPr algn="just"/>
            <a:endParaRPr lang="kk-KZ" dirty="0" smtClean="0">
              <a:latin typeface="Times New Roman" panose="02020603050405020304" pitchFamily="18" charset="0"/>
              <a:cs typeface="Times New Roman" panose="02020603050405020304" pitchFamily="18" charset="0"/>
            </a:endParaRPr>
          </a:p>
          <a:p>
            <a:pPr algn="just"/>
            <a:endParaRPr lang="kk-KZ"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According to the principles of international law, States have the sovereign right to exploit their own resources in accordance with their own environmental policies, and are also responsible for ensuring that activities carried out within their jurisdiction and control do not cause damage to the environment of other States or areas beyond national jurisdiction. Multilateral and (or) bilateral international agreements regulating international cooperation in the field of geological exploration, rational use and protection of mineral resources establish General principles of cooperation between States in this area of the economy. Many international legal acts provide for: gradual convergence of legislative and other normative acts regulating the relations of subsurface use; creation of unified systems for environmental monitoring of the geological environment of border areas; formation of a coordinated policy in the field of standardization and certification of mineral raw materials and products of their processing</a:t>
            </a:r>
            <a:r>
              <a:rPr lang="en-US" dirty="0" smtClean="0"/>
              <a:t>.</a:t>
            </a:r>
            <a:endParaRPr lang="ru-RU" dirty="0"/>
          </a:p>
        </p:txBody>
      </p:sp>
    </p:spTree>
    <p:extLst>
      <p:ext uri="{BB962C8B-B14F-4D97-AF65-F5344CB8AC3E}">
        <p14:creationId xmlns:p14="http://schemas.microsoft.com/office/powerpoint/2010/main" val="2708697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17685" y="219808"/>
            <a:ext cx="10550769" cy="6028591"/>
          </a:xfrm>
        </p:spPr>
        <p:txBody>
          <a:bodyPr/>
          <a:lstStyle/>
          <a:p>
            <a:endParaRPr lang="kk-KZ" dirty="0" smtClean="0"/>
          </a:p>
          <a:p>
            <a:endParaRPr lang="kk-KZ" dirty="0"/>
          </a:p>
          <a:p>
            <a:endParaRPr lang="kk-KZ" dirty="0" smtClean="0"/>
          </a:p>
          <a:p>
            <a:endParaRPr lang="kk-KZ" dirty="0"/>
          </a:p>
          <a:p>
            <a:pPr algn="just"/>
            <a:r>
              <a:rPr lang="en-US" dirty="0" smtClean="0"/>
              <a:t>This </a:t>
            </a:r>
            <a:r>
              <a:rPr lang="en-US" dirty="0"/>
              <a:t>agreement, although it largely regulates relations in the field of investment protection, nevertheless, it also affects the sphere of subsurface use. This conclusion is based on the interpretation of the term "economic Activity in the Energy sector", which means "economic activity related to the exploration, production, processing, production, storage, transportation by land, transfer, distribution, trade, sale or sale of Energy Materials and Products" (article 1, paragraph 5, of the Treaty). In turn, the Energy Charter Treaty Refers to "Energy Materials and Products" almost all types of minerals and products from them that are energy sources, including: uranium ores, all types of coal, peat, oil, and gas (Annex EM to the Treaty</a:t>
            </a:r>
            <a:endParaRPr lang="ru-RU" dirty="0"/>
          </a:p>
        </p:txBody>
      </p:sp>
    </p:spTree>
    <p:extLst>
      <p:ext uri="{BB962C8B-B14F-4D97-AF65-F5344CB8AC3E}">
        <p14:creationId xmlns:p14="http://schemas.microsoft.com/office/powerpoint/2010/main" val="1121282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50631" y="246186"/>
            <a:ext cx="11456377" cy="6002214"/>
          </a:xfrm>
        </p:spPr>
        <p:txBody>
          <a:bodyPr>
            <a:normAutofit fontScale="70000" lnSpcReduction="20000"/>
          </a:bodyPr>
          <a:lstStyle/>
          <a:p>
            <a:pPr algn="just"/>
            <a:r>
              <a:rPr lang="en-US" dirty="0"/>
              <a:t>The existence of these provisions in the Energy Charter Treaty imposes a number of obligations on the Republic of Kazakhstan, in particular</a:t>
            </a:r>
            <a:r>
              <a:rPr lang="en-US" dirty="0" smtClean="0"/>
              <a:t>:</a:t>
            </a:r>
            <a:endParaRPr lang="kk-KZ" dirty="0" smtClean="0"/>
          </a:p>
          <a:p>
            <a:pPr algn="just"/>
            <a:r>
              <a:rPr lang="en-US" dirty="0" smtClean="0"/>
              <a:t>1</a:t>
            </a:r>
            <a:r>
              <a:rPr lang="en-US" dirty="0"/>
              <a:t>) to ensure, within its jurisdiction, the adoption and implementation of such laws as are necessary and appropriate to address the problems of unilateral and joint anti-competitive behavior in "Economic Activities in the Energy Sector" (article 6, paragraph 2</a:t>
            </a:r>
            <a:r>
              <a:rPr lang="en-US" dirty="0" smtClean="0"/>
              <a:t>);</a:t>
            </a:r>
            <a:endParaRPr lang="kk-KZ" dirty="0" smtClean="0"/>
          </a:p>
          <a:p>
            <a:pPr algn="just"/>
            <a:r>
              <a:rPr lang="en-US" dirty="0" smtClean="0"/>
              <a:t>2</a:t>
            </a:r>
            <a:r>
              <a:rPr lang="en-US" dirty="0"/>
              <a:t>) take the necessary measures to facilitate the "Transit of Energy Materials and products" in accordance with the principle of freedom of transit and "without distinction as to the origin, destination or owner of such Energy Materials and Products and without discriminatory tariffs based on differences, as well as excessive delays, restrictions or charges" (article 7, paragraph 1</a:t>
            </a:r>
            <a:r>
              <a:rPr lang="en-US" dirty="0" smtClean="0"/>
              <a:t>);</a:t>
            </a:r>
            <a:endParaRPr lang="kk-KZ" dirty="0" smtClean="0"/>
          </a:p>
          <a:p>
            <a:pPr algn="just"/>
            <a:r>
              <a:rPr lang="en-US" dirty="0" smtClean="0"/>
              <a:t>3</a:t>
            </a:r>
            <a:r>
              <a:rPr lang="en-US" dirty="0"/>
              <a:t>) recognize the important role of open markets in encouraging capital inflows to Finance trade in "Energy Materials and Products", as well as the implementation and promotion of "Investments in economic Activities in the Energy Sector in the territory of the Contracting Parties (article 9, paragraph 1</a:t>
            </a:r>
            <a:r>
              <a:rPr lang="en-US" dirty="0" smtClean="0"/>
              <a:t>);</a:t>
            </a:r>
            <a:endParaRPr lang="kk-KZ" dirty="0" smtClean="0"/>
          </a:p>
          <a:p>
            <a:pPr algn="just"/>
            <a:r>
              <a:rPr lang="en-US" dirty="0" smtClean="0"/>
              <a:t>4</a:t>
            </a:r>
            <a:r>
              <a:rPr lang="en-US" dirty="0"/>
              <a:t>) create conditions for access to its capital market for companies and citizens of "Contracting Parties" for the purpose of financing trade in "Energy Materials and Products and for investment in "economic Activities in the Energy Sector" on a basis no less favorable than that which it provides in such circumstances to its own companies and citizens (article 9, paragraph 1</a:t>
            </a:r>
            <a:r>
              <a:rPr lang="en-US" dirty="0" smtClean="0"/>
              <a:t>);</a:t>
            </a:r>
            <a:endParaRPr lang="kk-KZ" dirty="0" smtClean="0"/>
          </a:p>
          <a:p>
            <a:pPr algn="just"/>
            <a:r>
              <a:rPr lang="en-US" dirty="0" smtClean="0"/>
              <a:t>5</a:t>
            </a:r>
            <a:r>
              <a:rPr lang="en-US" dirty="0"/>
              <a:t>) consider in good faith requests from Investors for the entry of "key personnel" and their stay in the country "for the purpose of conducting activities related to the implementation or development, management, maintenance, use, possession or disposal of relevant Investments, including the provision of Advisory or basic technical services" (article 11, paragraph 1</a:t>
            </a:r>
            <a:r>
              <a:rPr lang="en-US" dirty="0" smtClean="0"/>
              <a:t>);</a:t>
            </a:r>
            <a:endParaRPr lang="kk-KZ" dirty="0" smtClean="0"/>
          </a:p>
          <a:p>
            <a:pPr algn="just"/>
            <a:r>
              <a:rPr lang="en-US" dirty="0" smtClean="0"/>
              <a:t>6</a:t>
            </a:r>
            <a:r>
              <a:rPr lang="en-US" dirty="0"/>
              <a:t>) allow Investors from another "Contracting Party" to hire any employee of the "key personnel" category at the discretion of the Investor, regardless of nationality or citizenship, provided that such employee has received permission to enter, stay and work in the territory of the country (article 11, paragraph 2</a:t>
            </a:r>
            <a:r>
              <a:rPr lang="en-US" dirty="0" smtClean="0"/>
              <a:t>);</a:t>
            </a:r>
            <a:endParaRPr lang="kk-KZ" dirty="0" smtClean="0"/>
          </a:p>
          <a:p>
            <a:pPr algn="just"/>
            <a:r>
              <a:rPr lang="en-US" dirty="0" smtClean="0"/>
              <a:t>7</a:t>
            </a:r>
            <a:r>
              <a:rPr lang="en-US" dirty="0"/>
              <a:t>) promote access to energy resources, inter alia, through non-discriminatory distribution based on published criteria, permits, licenses, concessions and contracts for the search, exploration and production of energy resources (article 18, paragraph 4</a:t>
            </a:r>
            <a:r>
              <a:rPr lang="en-US" dirty="0" smtClean="0"/>
              <a:t>);</a:t>
            </a:r>
            <a:endParaRPr lang="kk-KZ" dirty="0" smtClean="0"/>
          </a:p>
          <a:p>
            <a:pPr algn="just"/>
            <a:r>
              <a:rPr lang="en-US" dirty="0" smtClean="0"/>
              <a:t>8</a:t>
            </a:r>
            <a:r>
              <a:rPr lang="en-US" dirty="0"/>
              <a:t>) be fully responsible for compliance with the provisions of the Treaty, as well as ensure such compliance by regional and local authorities and authorities within their territory (article 23, paragraph 1</a:t>
            </a:r>
            <a:r>
              <a:rPr lang="en-US" dirty="0" smtClean="0"/>
              <a:t>);</a:t>
            </a:r>
            <a:endParaRPr lang="kk-KZ" dirty="0" smtClean="0"/>
          </a:p>
          <a:p>
            <a:pPr algn="just"/>
            <a:r>
              <a:rPr lang="en-US" dirty="0" smtClean="0"/>
              <a:t>9</a:t>
            </a:r>
            <a:r>
              <a:rPr lang="en-US" dirty="0"/>
              <a:t>) provide the Secretariat (a special working body for managing the Affairs of the parties to the Energy Charter Treaty) with a "list of all tariff rates and other charges applicable to Energy Materials and Products at the time of import or export", indicating their amounts, as well as any changes in such tariffs and charges (article 29, paragraph 2).</a:t>
            </a:r>
            <a:endParaRPr lang="ru-RU" dirty="0"/>
          </a:p>
        </p:txBody>
      </p:sp>
    </p:spTree>
    <p:extLst>
      <p:ext uri="{BB962C8B-B14F-4D97-AF65-F5344CB8AC3E}">
        <p14:creationId xmlns:p14="http://schemas.microsoft.com/office/powerpoint/2010/main" val="177415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448408"/>
            <a:ext cx="10704757" cy="5799991"/>
          </a:xfrm>
        </p:spPr>
        <p:txBody>
          <a:bodyPr>
            <a:normAutofit/>
          </a:bodyPr>
          <a:lstStyle/>
          <a:p>
            <a:pPr algn="just"/>
            <a:endParaRPr lang="kk-KZ" dirty="0" smtClean="0"/>
          </a:p>
          <a:p>
            <a:pPr algn="just"/>
            <a:r>
              <a:rPr lang="en-US" dirty="0" smtClean="0"/>
              <a:t>Bearing </a:t>
            </a:r>
            <a:r>
              <a:rPr lang="en-US" dirty="0"/>
              <a:t>in mind that the Energy Charter Treaty has been ratified by the Republic of Kazakhstan, these provisions have priority over national legislation and are applied directly. Meanwhile, at present, Kazakhstan has a number of problems in the field of subsurface use, which should be resolved on the basis of the norms of this Agreement, and internal regulatory legal acts that contradict them should be brought into line with them. For example, a number of foreign investors developing large oil, gas, coal, uranium and other deposits have noted difficulties in bringing in their "key personnel" employees, which they need in connection with the implementation and management of their investments or if they are invited to provide Advisory or basic technical services. In their opinion, the current legislation of Kazakhstan on the use of foreign labor on the territory of the country is very complex and bureaucratic, it does not interpret the concept of "key personnel" of a foreign investor, which also complicates the process of Kazakhstan's compliance with its obligations arising from the said international agreement.</a:t>
            </a:r>
            <a:endParaRPr lang="ru-RU" dirty="0"/>
          </a:p>
        </p:txBody>
      </p:sp>
    </p:spTree>
    <p:extLst>
      <p:ext uri="{BB962C8B-B14F-4D97-AF65-F5344CB8AC3E}">
        <p14:creationId xmlns:p14="http://schemas.microsoft.com/office/powerpoint/2010/main" val="15067484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202</TotalTime>
  <Words>9027</Words>
  <Application>Microsoft Office PowerPoint</Application>
  <PresentationFormat>Широкоэкранный</PresentationFormat>
  <Paragraphs>134</Paragraphs>
  <Slides>30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30</vt:i4>
      </vt:variant>
    </vt:vector>
  </HeadingPairs>
  <TitlesOfParts>
    <vt:vector size="35" baseType="lpstr">
      <vt:lpstr>Arial</vt:lpstr>
      <vt:lpstr>Century Gothic</vt:lpstr>
      <vt:lpstr>Times New Roman</vt:lpstr>
      <vt:lpstr>Wingdings 3</vt:lpstr>
      <vt:lpstr>Ион</vt:lpstr>
      <vt:lpstr>Презентация PowerPoint</vt:lpstr>
      <vt:lpstr>Презентация PowerPoint</vt:lpstr>
      <vt:lpstr>Презентация PowerPoint</vt:lpstr>
      <vt:lpstr>Studying the world history of development of relations in the field of subsurface use, we can note four important stages, each of which characterizes the confrontation of States that exercise sovereign rights over subsurface resources.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Issues of improving legislation regulating relations in the field of subsurface use: problems and prospects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Пользователь</cp:lastModifiedBy>
  <cp:revision>10</cp:revision>
  <dcterms:created xsi:type="dcterms:W3CDTF">2020-10-09T11:24:17Z</dcterms:created>
  <dcterms:modified xsi:type="dcterms:W3CDTF">2020-10-10T07:04:10Z</dcterms:modified>
</cp:coreProperties>
</file>